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2" r:id="rId2"/>
  </p:sldMasterIdLst>
  <p:notesMasterIdLst>
    <p:notesMasterId r:id="rId50"/>
  </p:notesMasterIdLst>
  <p:sldIdLst>
    <p:sldId id="946" r:id="rId3"/>
    <p:sldId id="3779" r:id="rId4"/>
    <p:sldId id="263" r:id="rId5"/>
    <p:sldId id="346" r:id="rId6"/>
    <p:sldId id="3921" r:id="rId7"/>
    <p:sldId id="3925" r:id="rId8"/>
    <p:sldId id="3885" r:id="rId9"/>
    <p:sldId id="3922" r:id="rId10"/>
    <p:sldId id="3923" r:id="rId11"/>
    <p:sldId id="3924" r:id="rId12"/>
    <p:sldId id="3926" r:id="rId13"/>
    <p:sldId id="3886" r:id="rId14"/>
    <p:sldId id="3927" r:id="rId15"/>
    <p:sldId id="3928" r:id="rId16"/>
    <p:sldId id="3932" r:id="rId17"/>
    <p:sldId id="3929" r:id="rId18"/>
    <p:sldId id="3930" r:id="rId19"/>
    <p:sldId id="3931" r:id="rId20"/>
    <p:sldId id="3933" r:id="rId21"/>
    <p:sldId id="3934" r:id="rId22"/>
    <p:sldId id="3935" r:id="rId23"/>
    <p:sldId id="3937" r:id="rId24"/>
    <p:sldId id="3936" r:id="rId25"/>
    <p:sldId id="3939" r:id="rId26"/>
    <p:sldId id="3938" r:id="rId27"/>
    <p:sldId id="3940" r:id="rId28"/>
    <p:sldId id="3941" r:id="rId29"/>
    <p:sldId id="3942" r:id="rId30"/>
    <p:sldId id="3943" r:id="rId31"/>
    <p:sldId id="3944" r:id="rId32"/>
    <p:sldId id="3945" r:id="rId33"/>
    <p:sldId id="3946" r:id="rId34"/>
    <p:sldId id="3887" r:id="rId35"/>
    <p:sldId id="3947" r:id="rId36"/>
    <p:sldId id="3948" r:id="rId37"/>
    <p:sldId id="3949" r:id="rId38"/>
    <p:sldId id="3951" r:id="rId39"/>
    <p:sldId id="3950" r:id="rId40"/>
    <p:sldId id="3952" r:id="rId41"/>
    <p:sldId id="3953" r:id="rId42"/>
    <p:sldId id="3954" r:id="rId43"/>
    <p:sldId id="3955" r:id="rId44"/>
    <p:sldId id="3956" r:id="rId45"/>
    <p:sldId id="3957" r:id="rId46"/>
    <p:sldId id="3958" r:id="rId47"/>
    <p:sldId id="3959" r:id="rId48"/>
    <p:sldId id="94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AB"/>
    <a:srgbClr val="004E98"/>
    <a:srgbClr val="004E97"/>
    <a:srgbClr val="004E96"/>
    <a:srgbClr val="E20010"/>
    <a:srgbClr val="2F5597"/>
    <a:srgbClr val="F0AA50"/>
    <a:srgbClr val="F01E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样式 1 - 强调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7" autoAdjust="0"/>
    <p:restoredTop sz="91434"/>
  </p:normalViewPr>
  <p:slideViewPr>
    <p:cSldViewPr snapToGrid="0" snapToObjects="1">
      <p:cViewPr varScale="1">
        <p:scale>
          <a:sx n="114" d="100"/>
          <a:sy n="114" d="100"/>
        </p:scale>
        <p:origin x="192" y="3744"/>
      </p:cViewPr>
      <p:guideLst>
        <p:guide orient="horz" pos="2115"/>
        <p:guide pos="3817"/>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7B6F0-605A-3A4D-97E8-EAE158ECB537}" type="datetimeFigureOut">
              <a:rPr kumimoji="1" lang="zh-CN" altLang="en-US" smtClean="0"/>
              <a:t>2024/7/5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7EA9F-BAA9-954B-A225-7CFCF4778F98}"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2</a:t>
            </a:fld>
            <a:endParaRPr lang="zh-CN" altLang="en-US"/>
          </a:p>
        </p:txBody>
      </p:sp>
    </p:spTree>
    <p:extLst>
      <p:ext uri="{BB962C8B-B14F-4D97-AF65-F5344CB8AC3E}">
        <p14:creationId xmlns:p14="http://schemas.microsoft.com/office/powerpoint/2010/main" val="224975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06B33-BD50-4973-A02E-54C7B31D9E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97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12</a:t>
            </a:fld>
            <a:endParaRPr lang="zh-CN" altLang="en-US"/>
          </a:p>
        </p:txBody>
      </p:sp>
    </p:spTree>
    <p:extLst>
      <p:ext uri="{BB962C8B-B14F-4D97-AF65-F5344CB8AC3E}">
        <p14:creationId xmlns:p14="http://schemas.microsoft.com/office/powerpoint/2010/main" val="49777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13</a:t>
            </a:fld>
            <a:endParaRPr lang="zh-CN" altLang="en-US"/>
          </a:p>
        </p:txBody>
      </p:sp>
    </p:spTree>
    <p:extLst>
      <p:ext uri="{BB962C8B-B14F-4D97-AF65-F5344CB8AC3E}">
        <p14:creationId xmlns:p14="http://schemas.microsoft.com/office/powerpoint/2010/main" val="131885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14</a:t>
            </a:fld>
            <a:endParaRPr lang="zh-CN" altLang="en-US"/>
          </a:p>
        </p:txBody>
      </p:sp>
    </p:spTree>
    <p:extLst>
      <p:ext uri="{BB962C8B-B14F-4D97-AF65-F5344CB8AC3E}">
        <p14:creationId xmlns:p14="http://schemas.microsoft.com/office/powerpoint/2010/main" val="1147168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15</a:t>
            </a:fld>
            <a:endParaRPr lang="zh-CN" altLang="en-US"/>
          </a:p>
        </p:txBody>
      </p:sp>
    </p:spTree>
    <p:extLst>
      <p:ext uri="{BB962C8B-B14F-4D97-AF65-F5344CB8AC3E}">
        <p14:creationId xmlns:p14="http://schemas.microsoft.com/office/powerpoint/2010/main" val="3679007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16</a:t>
            </a:fld>
            <a:endParaRPr lang="zh-CN" altLang="en-US"/>
          </a:p>
        </p:txBody>
      </p:sp>
    </p:spTree>
    <p:extLst>
      <p:ext uri="{BB962C8B-B14F-4D97-AF65-F5344CB8AC3E}">
        <p14:creationId xmlns:p14="http://schemas.microsoft.com/office/powerpoint/2010/main" val="335929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17</a:t>
            </a:fld>
            <a:endParaRPr lang="zh-CN" altLang="en-US"/>
          </a:p>
        </p:txBody>
      </p:sp>
    </p:spTree>
    <p:extLst>
      <p:ext uri="{BB962C8B-B14F-4D97-AF65-F5344CB8AC3E}">
        <p14:creationId xmlns:p14="http://schemas.microsoft.com/office/powerpoint/2010/main" val="2074291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18</a:t>
            </a:fld>
            <a:endParaRPr lang="zh-CN" altLang="en-US"/>
          </a:p>
        </p:txBody>
      </p:sp>
    </p:spTree>
    <p:extLst>
      <p:ext uri="{BB962C8B-B14F-4D97-AF65-F5344CB8AC3E}">
        <p14:creationId xmlns:p14="http://schemas.microsoft.com/office/powerpoint/2010/main" val="3994834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19</a:t>
            </a:fld>
            <a:endParaRPr lang="zh-CN" altLang="en-US"/>
          </a:p>
        </p:txBody>
      </p:sp>
    </p:spTree>
    <p:extLst>
      <p:ext uri="{BB962C8B-B14F-4D97-AF65-F5344CB8AC3E}">
        <p14:creationId xmlns:p14="http://schemas.microsoft.com/office/powerpoint/2010/main" val="661425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20</a:t>
            </a:fld>
            <a:endParaRPr lang="zh-CN" altLang="en-US"/>
          </a:p>
        </p:txBody>
      </p:sp>
    </p:spTree>
    <p:extLst>
      <p:ext uri="{BB962C8B-B14F-4D97-AF65-F5344CB8AC3E}">
        <p14:creationId xmlns:p14="http://schemas.microsoft.com/office/powerpoint/2010/main" val="136848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06B33-BD50-4973-A02E-54C7B31D9E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6994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21</a:t>
            </a:fld>
            <a:endParaRPr lang="zh-CN" altLang="en-US"/>
          </a:p>
        </p:txBody>
      </p:sp>
    </p:spTree>
    <p:extLst>
      <p:ext uri="{BB962C8B-B14F-4D97-AF65-F5344CB8AC3E}">
        <p14:creationId xmlns:p14="http://schemas.microsoft.com/office/powerpoint/2010/main" val="2036171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06B33-BD50-4973-A02E-54C7B31D9E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65335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23</a:t>
            </a:fld>
            <a:endParaRPr lang="zh-CN" altLang="en-US"/>
          </a:p>
        </p:txBody>
      </p:sp>
    </p:spTree>
    <p:extLst>
      <p:ext uri="{BB962C8B-B14F-4D97-AF65-F5344CB8AC3E}">
        <p14:creationId xmlns:p14="http://schemas.microsoft.com/office/powerpoint/2010/main" val="2386476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24</a:t>
            </a:fld>
            <a:endParaRPr lang="zh-CN" altLang="en-US"/>
          </a:p>
        </p:txBody>
      </p:sp>
    </p:spTree>
    <p:extLst>
      <p:ext uri="{BB962C8B-B14F-4D97-AF65-F5344CB8AC3E}">
        <p14:creationId xmlns:p14="http://schemas.microsoft.com/office/powerpoint/2010/main" val="682245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25</a:t>
            </a:fld>
            <a:endParaRPr lang="zh-CN" altLang="en-US"/>
          </a:p>
        </p:txBody>
      </p:sp>
    </p:spTree>
    <p:extLst>
      <p:ext uri="{BB962C8B-B14F-4D97-AF65-F5344CB8AC3E}">
        <p14:creationId xmlns:p14="http://schemas.microsoft.com/office/powerpoint/2010/main" val="1726867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06B33-BD50-4973-A02E-54C7B31D9E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472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27</a:t>
            </a:fld>
            <a:endParaRPr lang="zh-CN" altLang="en-US"/>
          </a:p>
        </p:txBody>
      </p:sp>
    </p:spTree>
    <p:extLst>
      <p:ext uri="{BB962C8B-B14F-4D97-AF65-F5344CB8AC3E}">
        <p14:creationId xmlns:p14="http://schemas.microsoft.com/office/powerpoint/2010/main" val="2776828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28</a:t>
            </a:fld>
            <a:endParaRPr lang="zh-CN" altLang="en-US"/>
          </a:p>
        </p:txBody>
      </p:sp>
    </p:spTree>
    <p:extLst>
      <p:ext uri="{BB962C8B-B14F-4D97-AF65-F5344CB8AC3E}">
        <p14:creationId xmlns:p14="http://schemas.microsoft.com/office/powerpoint/2010/main" val="3608465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29</a:t>
            </a:fld>
            <a:endParaRPr lang="zh-CN" altLang="en-US"/>
          </a:p>
        </p:txBody>
      </p:sp>
    </p:spTree>
    <p:extLst>
      <p:ext uri="{BB962C8B-B14F-4D97-AF65-F5344CB8AC3E}">
        <p14:creationId xmlns:p14="http://schemas.microsoft.com/office/powerpoint/2010/main" val="3422375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30</a:t>
            </a:fld>
            <a:endParaRPr lang="zh-CN" altLang="en-US"/>
          </a:p>
        </p:txBody>
      </p:sp>
    </p:spTree>
    <p:extLst>
      <p:ext uri="{BB962C8B-B14F-4D97-AF65-F5344CB8AC3E}">
        <p14:creationId xmlns:p14="http://schemas.microsoft.com/office/powerpoint/2010/main" val="66406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4</a:t>
            </a:fld>
            <a:endParaRPr lang="zh-CN" altLang="en-US"/>
          </a:p>
        </p:txBody>
      </p:sp>
    </p:spTree>
    <p:extLst>
      <p:ext uri="{BB962C8B-B14F-4D97-AF65-F5344CB8AC3E}">
        <p14:creationId xmlns:p14="http://schemas.microsoft.com/office/powerpoint/2010/main" val="120922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31</a:t>
            </a:fld>
            <a:endParaRPr lang="zh-CN" altLang="en-US"/>
          </a:p>
        </p:txBody>
      </p:sp>
    </p:spTree>
    <p:extLst>
      <p:ext uri="{BB962C8B-B14F-4D97-AF65-F5344CB8AC3E}">
        <p14:creationId xmlns:p14="http://schemas.microsoft.com/office/powerpoint/2010/main" val="3774591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06B33-BD50-4973-A02E-54C7B31D9E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2105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33</a:t>
            </a:fld>
            <a:endParaRPr lang="zh-CN" altLang="en-US"/>
          </a:p>
        </p:txBody>
      </p:sp>
    </p:spTree>
    <p:extLst>
      <p:ext uri="{BB962C8B-B14F-4D97-AF65-F5344CB8AC3E}">
        <p14:creationId xmlns:p14="http://schemas.microsoft.com/office/powerpoint/2010/main" val="244645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34</a:t>
            </a:fld>
            <a:endParaRPr lang="zh-CN" altLang="en-US"/>
          </a:p>
        </p:txBody>
      </p:sp>
    </p:spTree>
    <p:extLst>
      <p:ext uri="{BB962C8B-B14F-4D97-AF65-F5344CB8AC3E}">
        <p14:creationId xmlns:p14="http://schemas.microsoft.com/office/powerpoint/2010/main" val="130479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35</a:t>
            </a:fld>
            <a:endParaRPr lang="zh-CN" altLang="en-US"/>
          </a:p>
        </p:txBody>
      </p:sp>
    </p:spTree>
    <p:extLst>
      <p:ext uri="{BB962C8B-B14F-4D97-AF65-F5344CB8AC3E}">
        <p14:creationId xmlns:p14="http://schemas.microsoft.com/office/powerpoint/2010/main" val="1307943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36</a:t>
            </a:fld>
            <a:endParaRPr lang="zh-CN" altLang="en-US"/>
          </a:p>
        </p:txBody>
      </p:sp>
    </p:spTree>
    <p:extLst>
      <p:ext uri="{BB962C8B-B14F-4D97-AF65-F5344CB8AC3E}">
        <p14:creationId xmlns:p14="http://schemas.microsoft.com/office/powerpoint/2010/main" val="362119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37</a:t>
            </a:fld>
            <a:endParaRPr lang="zh-CN" altLang="en-US"/>
          </a:p>
        </p:txBody>
      </p:sp>
    </p:spTree>
    <p:extLst>
      <p:ext uri="{BB962C8B-B14F-4D97-AF65-F5344CB8AC3E}">
        <p14:creationId xmlns:p14="http://schemas.microsoft.com/office/powerpoint/2010/main" val="1280947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38</a:t>
            </a:fld>
            <a:endParaRPr lang="zh-CN" altLang="en-US"/>
          </a:p>
        </p:txBody>
      </p:sp>
    </p:spTree>
    <p:extLst>
      <p:ext uri="{BB962C8B-B14F-4D97-AF65-F5344CB8AC3E}">
        <p14:creationId xmlns:p14="http://schemas.microsoft.com/office/powerpoint/2010/main" val="3277037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06B33-BD50-4973-A02E-54C7B31D9E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3022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40</a:t>
            </a:fld>
            <a:endParaRPr lang="zh-CN" altLang="en-US"/>
          </a:p>
        </p:txBody>
      </p:sp>
    </p:spTree>
    <p:extLst>
      <p:ext uri="{BB962C8B-B14F-4D97-AF65-F5344CB8AC3E}">
        <p14:creationId xmlns:p14="http://schemas.microsoft.com/office/powerpoint/2010/main" val="4136805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5</a:t>
            </a:fld>
            <a:endParaRPr lang="zh-CN" altLang="en-US"/>
          </a:p>
        </p:txBody>
      </p:sp>
    </p:spTree>
    <p:extLst>
      <p:ext uri="{BB962C8B-B14F-4D97-AF65-F5344CB8AC3E}">
        <p14:creationId xmlns:p14="http://schemas.microsoft.com/office/powerpoint/2010/main" val="2042670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41</a:t>
            </a:fld>
            <a:endParaRPr lang="zh-CN" altLang="en-US"/>
          </a:p>
        </p:txBody>
      </p:sp>
    </p:spTree>
    <p:extLst>
      <p:ext uri="{BB962C8B-B14F-4D97-AF65-F5344CB8AC3E}">
        <p14:creationId xmlns:p14="http://schemas.microsoft.com/office/powerpoint/2010/main" val="1730441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42</a:t>
            </a:fld>
            <a:endParaRPr lang="zh-CN" altLang="en-US"/>
          </a:p>
        </p:txBody>
      </p:sp>
    </p:spTree>
    <p:extLst>
      <p:ext uri="{BB962C8B-B14F-4D97-AF65-F5344CB8AC3E}">
        <p14:creationId xmlns:p14="http://schemas.microsoft.com/office/powerpoint/2010/main" val="2776107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43</a:t>
            </a:fld>
            <a:endParaRPr lang="zh-CN" altLang="en-US"/>
          </a:p>
        </p:txBody>
      </p:sp>
    </p:spTree>
    <p:extLst>
      <p:ext uri="{BB962C8B-B14F-4D97-AF65-F5344CB8AC3E}">
        <p14:creationId xmlns:p14="http://schemas.microsoft.com/office/powerpoint/2010/main" val="24576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44</a:t>
            </a:fld>
            <a:endParaRPr lang="zh-CN" altLang="en-US"/>
          </a:p>
        </p:txBody>
      </p:sp>
    </p:spTree>
    <p:extLst>
      <p:ext uri="{BB962C8B-B14F-4D97-AF65-F5344CB8AC3E}">
        <p14:creationId xmlns:p14="http://schemas.microsoft.com/office/powerpoint/2010/main" val="2236607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45</a:t>
            </a:fld>
            <a:endParaRPr lang="zh-CN" altLang="en-US"/>
          </a:p>
        </p:txBody>
      </p:sp>
    </p:spTree>
    <p:extLst>
      <p:ext uri="{BB962C8B-B14F-4D97-AF65-F5344CB8AC3E}">
        <p14:creationId xmlns:p14="http://schemas.microsoft.com/office/powerpoint/2010/main" val="1414487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46</a:t>
            </a:fld>
            <a:endParaRPr lang="zh-CN" altLang="en-US"/>
          </a:p>
        </p:txBody>
      </p:sp>
    </p:spTree>
    <p:extLst>
      <p:ext uri="{BB962C8B-B14F-4D97-AF65-F5344CB8AC3E}">
        <p14:creationId xmlns:p14="http://schemas.microsoft.com/office/powerpoint/2010/main" val="337411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06B33-BD50-4973-A02E-54C7B31D9E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19566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7</a:t>
            </a:fld>
            <a:endParaRPr lang="zh-CN" altLang="en-US"/>
          </a:p>
        </p:txBody>
      </p:sp>
    </p:spTree>
    <p:extLst>
      <p:ext uri="{BB962C8B-B14F-4D97-AF65-F5344CB8AC3E}">
        <p14:creationId xmlns:p14="http://schemas.microsoft.com/office/powerpoint/2010/main" val="79968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8</a:t>
            </a:fld>
            <a:endParaRPr lang="zh-CN" altLang="en-US"/>
          </a:p>
        </p:txBody>
      </p:sp>
    </p:spTree>
    <p:extLst>
      <p:ext uri="{BB962C8B-B14F-4D97-AF65-F5344CB8AC3E}">
        <p14:creationId xmlns:p14="http://schemas.microsoft.com/office/powerpoint/2010/main" val="58990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9</a:t>
            </a:fld>
            <a:endParaRPr lang="zh-CN" altLang="en-US"/>
          </a:p>
        </p:txBody>
      </p:sp>
    </p:spTree>
    <p:extLst>
      <p:ext uri="{BB962C8B-B14F-4D97-AF65-F5344CB8AC3E}">
        <p14:creationId xmlns:p14="http://schemas.microsoft.com/office/powerpoint/2010/main" val="311917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10</a:t>
            </a:fld>
            <a:endParaRPr lang="zh-CN" altLang="en-US"/>
          </a:p>
        </p:txBody>
      </p:sp>
    </p:spTree>
    <p:extLst>
      <p:ext uri="{BB962C8B-B14F-4D97-AF65-F5344CB8AC3E}">
        <p14:creationId xmlns:p14="http://schemas.microsoft.com/office/powerpoint/2010/main" val="395913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kumimoji="1"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1375297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2729960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31947637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2363250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22648050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217107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16985D-ACD7-4DAB-8EAC-926A93D37270}" type="slidenum">
              <a:rPr lang="zh-CN" altLang="en-US" smtClean="0"/>
              <a:pPr/>
              <a:t>‹#›</a:t>
            </a:fld>
            <a:endParaRPr lang="zh-CN" altLang="en-US"/>
          </a:p>
        </p:txBody>
      </p:sp>
    </p:spTree>
    <p:extLst>
      <p:ext uri="{BB962C8B-B14F-4D97-AF65-F5344CB8AC3E}">
        <p14:creationId xmlns:p14="http://schemas.microsoft.com/office/powerpoint/2010/main" val="26225863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4279596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639911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23166611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EC6C49-B95F-4EF2-A28C-2B0EE7EF8415}" type="datetimeFigureOut">
              <a:rPr lang="zh-CN" altLang="en-US" smtClean="0"/>
              <a:pPr/>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1159109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0ACF372-61BF-A04E-928B-F1816CD04942}" type="datetimeFigureOut">
              <a:rPr kumimoji="1" lang="zh-CN" altLang="en-US" smtClean="0"/>
              <a:t>2024/7/5</a:t>
            </a:fld>
            <a:endParaRPr kumimoji="1"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B75604-4A4B-DE45-A4E1-C932D7BC442B}"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CF372-61BF-A04E-928B-F1816CD04942}" type="datetimeFigureOut">
              <a:rPr kumimoji="1" lang="zh-CN" altLang="en-US" smtClean="0"/>
              <a:t>2024/7/5</a:t>
            </a:fld>
            <a:endParaRPr kumimoji="1"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75604-4A4B-DE45-A4E1-C932D7BC442B}"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C6C49-B95F-4EF2-A28C-2B0EE7EF8415}" type="datetimeFigureOut">
              <a:rPr lang="zh-CN" altLang="en-US" smtClean="0"/>
              <a:pPr/>
              <a:t>2024/7/5</a:t>
            </a:fld>
            <a:endParaRPr lang="zh-CN" altLang="en-US"/>
          </a:p>
        </p:txBody>
      </p:sp>
      <p:sp>
        <p:nvSpPr>
          <p:cNvPr id="5" name="页脚占位符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7DC80-7304-42FF-B73E-E917F4A02325}" type="slidenum">
              <a:rPr lang="zh-CN" altLang="en-US" smtClean="0"/>
              <a:pPr/>
              <a:t>‹#›</a:t>
            </a:fld>
            <a:endParaRPr lang="zh-CN" altLang="en-US"/>
          </a:p>
        </p:txBody>
      </p:sp>
    </p:spTree>
    <p:extLst>
      <p:ext uri="{BB962C8B-B14F-4D97-AF65-F5344CB8AC3E}">
        <p14:creationId xmlns:p14="http://schemas.microsoft.com/office/powerpoint/2010/main" val="34092126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iki.swarma.org/index.php/%E5%A4%8D%E6%9D%82%E7%B3%BB%E7%BB%9F#cite_note-1"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hyperlink" Target="https://wiki.swarma.org/index.php?title=%E6%B7%B7%E6%B2%8C_chaos&amp;action=edit&amp;redlink=1"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hyperlink" Target="https://wiki.swarma.org/index.php/%E6%B4%9B%E4%BC%A6%E5%85%B9%E7%B3%BB%E7%BB%9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CE3A464-98BD-C04E-AE36-F9106C432293}"/>
              </a:ext>
            </a:extLst>
          </p:cNvPr>
          <p:cNvPicPr>
            <a:picLocks noChangeAspect="1"/>
          </p:cNvPicPr>
          <p:nvPr/>
        </p:nvPicPr>
        <p:blipFill>
          <a:blip r:embed="rId2" cstate="screen"/>
          <a:stretch>
            <a:fillRect/>
          </a:stretch>
        </p:blipFill>
        <p:spPr>
          <a:xfrm>
            <a:off x="0" y="5060"/>
            <a:ext cx="12192000" cy="6847879"/>
          </a:xfrm>
          <a:prstGeom prst="rect">
            <a:avLst/>
          </a:prstGeom>
        </p:spPr>
      </p:pic>
      <p:sp>
        <p:nvSpPr>
          <p:cNvPr id="4" name="文本框 3"/>
          <p:cNvSpPr txBox="1"/>
          <p:nvPr/>
        </p:nvSpPr>
        <p:spPr>
          <a:xfrm>
            <a:off x="1394975" y="2182086"/>
            <a:ext cx="9402048" cy="2004010"/>
          </a:xfrm>
          <a:prstGeom prst="rect">
            <a:avLst/>
          </a:prstGeom>
          <a:noFill/>
          <a:ln>
            <a:noFill/>
          </a:ln>
        </p:spPr>
        <p:txBody>
          <a:bodyPr wrap="square" rtlCol="0">
            <a:spAutoFit/>
          </a:bodyPr>
          <a:lstStyle/>
          <a:p>
            <a:pPr algn="ctr">
              <a:lnSpc>
                <a:spcPct val="150000"/>
              </a:lnSpc>
            </a:pPr>
            <a:r>
              <a:rPr kumimoji="1" lang="en-US" altLang="zh-CN" sz="4400" b="1" dirty="0">
                <a:solidFill>
                  <a:schemeClr val="bg1"/>
                </a:solidFill>
                <a:effectLst>
                  <a:outerShdw blurRad="12700" dist="25400" dir="5400000" algn="ctr" rotWithShape="0">
                    <a:schemeClr val="tx1"/>
                  </a:outerShdw>
                </a:effectLst>
                <a:latin typeface="Adobe 宋体 Std L" panose="02020300000000000000" pitchFamily="18" charset="-122"/>
                <a:ea typeface="Adobe 宋体 Std L" panose="02020300000000000000" pitchFamily="18" charset="-122"/>
              </a:rPr>
              <a:t>Complex Systems with LLM-based Multi-Agents</a:t>
            </a:r>
          </a:p>
        </p:txBody>
      </p:sp>
      <p:sp>
        <p:nvSpPr>
          <p:cNvPr id="6" name="文本框 5">
            <a:extLst>
              <a:ext uri="{FF2B5EF4-FFF2-40B4-BE49-F238E27FC236}">
                <a16:creationId xmlns:a16="http://schemas.microsoft.com/office/drawing/2014/main" id="{D3A8F5FA-B2D4-5940-8BB9-2EB74E63326B}"/>
              </a:ext>
            </a:extLst>
          </p:cNvPr>
          <p:cNvSpPr txBox="1"/>
          <p:nvPr/>
        </p:nvSpPr>
        <p:spPr>
          <a:xfrm>
            <a:off x="2270758" y="5073176"/>
            <a:ext cx="7650484" cy="662489"/>
          </a:xfrm>
          <a:prstGeom prst="rect">
            <a:avLst/>
          </a:prstGeom>
          <a:noFill/>
          <a:ln>
            <a:noFill/>
          </a:ln>
        </p:spPr>
        <p:txBody>
          <a:bodyPr wrap="square" rtlCol="0">
            <a:spAutoFit/>
          </a:bodyPr>
          <a:lstStyle/>
          <a:p>
            <a:pPr algn="ctr">
              <a:lnSpc>
                <a:spcPct val="150000"/>
              </a:lnSpc>
            </a:pPr>
            <a:r>
              <a:rPr kumimoji="1" lang="en-US" altLang="zh-CN" sz="2800" b="1" dirty="0" err="1">
                <a:solidFill>
                  <a:schemeClr val="bg1"/>
                </a:solidFill>
                <a:effectLst>
                  <a:outerShdw blurRad="12700" dist="25400" dir="5400000" algn="ctr" rotWithShape="0">
                    <a:schemeClr val="tx1"/>
                  </a:outerShdw>
                </a:effectLst>
                <a:latin typeface="Adobe 宋体 Std L" panose="02020300000000000000" pitchFamily="18" charset="-122"/>
                <a:ea typeface="Adobe 宋体 Std L" panose="02020300000000000000" pitchFamily="18" charset="-122"/>
              </a:rPr>
              <a:t>Shifeng</a:t>
            </a:r>
            <a:r>
              <a:rPr kumimoji="1" lang="zh-CN" altLang="en-US" sz="2800" b="1" dirty="0">
                <a:solidFill>
                  <a:schemeClr val="bg1"/>
                </a:solidFill>
                <a:effectLst>
                  <a:outerShdw blurRad="12700" dist="25400" dir="5400000" algn="ctr" rotWithShape="0">
                    <a:schemeClr val="tx1"/>
                  </a:outerShdw>
                </a:effectLst>
                <a:latin typeface="Adobe 宋体 Std L" panose="02020300000000000000" pitchFamily="18" charset="-122"/>
                <a:ea typeface="Adobe 宋体 Std L" panose="02020300000000000000" pitchFamily="18" charset="-122"/>
              </a:rPr>
              <a:t> </a:t>
            </a:r>
            <a:r>
              <a:rPr kumimoji="1" lang="en-US" altLang="zh-CN" sz="2800" b="1" dirty="0">
                <a:solidFill>
                  <a:schemeClr val="bg1"/>
                </a:solidFill>
                <a:effectLst>
                  <a:outerShdw blurRad="12700" dist="25400" dir="5400000" algn="ctr" rotWithShape="0">
                    <a:schemeClr val="tx1"/>
                  </a:outerShdw>
                </a:effectLst>
                <a:latin typeface="Adobe 宋体 Std L" panose="02020300000000000000" pitchFamily="18" charset="-122"/>
                <a:ea typeface="Adobe 宋体 Std L" panose="02020300000000000000" pitchFamily="18" charset="-122"/>
              </a:rPr>
              <a:t>Sun</a:t>
            </a:r>
            <a:endParaRPr kumimoji="1" lang="zh-CN" altLang="en-US" sz="2800" b="1" dirty="0">
              <a:solidFill>
                <a:schemeClr val="bg1"/>
              </a:solidFill>
              <a:effectLst>
                <a:outerShdw blurRad="12700" dist="25400" dir="5400000" algn="ctr" rotWithShape="0">
                  <a:schemeClr val="tx1"/>
                </a:outerShdw>
              </a:effectLst>
              <a:latin typeface="Adobe 宋体 Std L" panose="02020300000000000000" pitchFamily="18" charset="-122"/>
              <a:ea typeface="Adobe 宋体 Std L" panose="02020300000000000000" pitchFamily="18" charset="-122"/>
            </a:endParaRPr>
          </a:p>
        </p:txBody>
      </p:sp>
      <p:sp>
        <p:nvSpPr>
          <p:cNvPr id="7" name="文本框 6">
            <a:extLst>
              <a:ext uri="{FF2B5EF4-FFF2-40B4-BE49-F238E27FC236}">
                <a16:creationId xmlns:a16="http://schemas.microsoft.com/office/drawing/2014/main" id="{8C71592E-AC8A-DE42-B148-70D99012B08B}"/>
              </a:ext>
            </a:extLst>
          </p:cNvPr>
          <p:cNvSpPr txBox="1"/>
          <p:nvPr/>
        </p:nvSpPr>
        <p:spPr>
          <a:xfrm>
            <a:off x="1273602" y="6070027"/>
            <a:ext cx="9644795" cy="584775"/>
          </a:xfrm>
          <a:prstGeom prst="rect">
            <a:avLst/>
          </a:prstGeom>
          <a:noFill/>
        </p:spPr>
        <p:txBody>
          <a:bodyPr wrap="square">
            <a:spAutoFit/>
          </a:bodyPr>
          <a:lstStyle/>
          <a:p>
            <a:pPr algn="ctr">
              <a:defRPr/>
            </a:pPr>
            <a:fld id="{9315E6AF-FDA8-2E4E-821B-3115C9226AF8}" type="datetime1">
              <a:rPr lang="zh-CN" altLang="en-US" sz="3200" b="1" smtClean="0">
                <a:solidFill>
                  <a:schemeClr val="bg1"/>
                </a:solidFill>
                <a:effectLst>
                  <a:outerShdw blurRad="38100" dist="38100" dir="2700000" algn="tl">
                    <a:srgbClr val="000000">
                      <a:alpha val="43137"/>
                    </a:srgbClr>
                  </a:outerShdw>
                </a:effectLst>
              </a:rPr>
              <a:t>2024/7/5</a:t>
            </a:fld>
            <a:endParaRPr lang="zh-CN" altLang="en-US" sz="3200" b="1" dirty="0">
              <a:solidFill>
                <a:schemeClr val="bg1"/>
              </a:solidFill>
              <a:effectLst>
                <a:outerShdw blurRad="38100" dist="38100" dir="2700000" algn="tl">
                  <a:srgbClr val="000000">
                    <a:alpha val="43137"/>
                  </a:srgbClr>
                </a:outerShdw>
              </a:effectLst>
            </a:endParaRPr>
          </a:p>
        </p:txBody>
      </p:sp>
      <p:sp>
        <p:nvSpPr>
          <p:cNvPr id="9" name="文本框 8">
            <a:extLst>
              <a:ext uri="{FF2B5EF4-FFF2-40B4-BE49-F238E27FC236}">
                <a16:creationId xmlns:a16="http://schemas.microsoft.com/office/drawing/2014/main" id="{1996EB83-F3F5-5F4C-8987-E192B7FE84DB}"/>
              </a:ext>
            </a:extLst>
          </p:cNvPr>
          <p:cNvSpPr txBox="1"/>
          <p:nvPr/>
        </p:nvSpPr>
        <p:spPr>
          <a:xfrm>
            <a:off x="5459014" y="910137"/>
            <a:ext cx="6177280" cy="523220"/>
          </a:xfrm>
          <a:prstGeom prst="rect">
            <a:avLst/>
          </a:prstGeom>
          <a:noFill/>
        </p:spPr>
        <p:txBody>
          <a:bodyPr wrap="square">
            <a:spAutoFit/>
          </a:bodyPr>
          <a:lstStyle/>
          <a:p>
            <a:pPr algn="ctr">
              <a:defRPr/>
            </a:pPr>
            <a:r>
              <a:rPr lang="en-US" altLang="zh-CN" sz="2800" b="1" dirty="0" err="1">
                <a:solidFill>
                  <a:schemeClr val="bg1"/>
                </a:solidFill>
                <a:effectLst>
                  <a:outerShdw blurRad="38100" dist="38100" dir="2700000" algn="tl">
                    <a:srgbClr val="000000">
                      <a:alpha val="43137"/>
                    </a:srgbClr>
                  </a:outerShdw>
                </a:effectLst>
              </a:rPr>
              <a:t>TeleAI</a:t>
            </a:r>
            <a:r>
              <a:rPr lang="zh-CN" altLang="en-US" sz="2800" b="1" dirty="0">
                <a:solidFill>
                  <a:schemeClr val="bg1"/>
                </a:solidFill>
                <a:effectLst>
                  <a:outerShdw blurRad="38100" dist="38100" dir="2700000" algn="tl">
                    <a:srgbClr val="000000">
                      <a:alpha val="43137"/>
                    </a:srgbClr>
                  </a:outerShdw>
                </a:effectLst>
              </a:rPr>
              <a:t> </a:t>
            </a:r>
            <a:r>
              <a:rPr lang="en-US" altLang="zh-CN" sz="2800" b="1" dirty="0">
                <a:solidFill>
                  <a:schemeClr val="bg1"/>
                </a:solidFill>
                <a:effectLst>
                  <a:outerShdw blurRad="38100" dist="38100" dir="2700000" algn="tl">
                    <a:srgbClr val="000000">
                      <a:alpha val="43137"/>
                    </a:srgbClr>
                  </a:outerShdw>
                </a:effectLst>
              </a:rPr>
              <a:t>-</a:t>
            </a:r>
            <a:r>
              <a:rPr lang="zh-CN" altLang="en-US" sz="2800" b="1" dirty="0">
                <a:solidFill>
                  <a:schemeClr val="bg1"/>
                </a:solidFill>
                <a:effectLst>
                  <a:outerShdw blurRad="38100" dist="38100" dir="2700000" algn="tl">
                    <a:srgbClr val="000000">
                      <a:alpha val="43137"/>
                    </a:srgbClr>
                  </a:outerShdw>
                </a:effectLst>
              </a:rPr>
              <a:t> </a:t>
            </a:r>
            <a:r>
              <a:rPr lang="en-US" altLang="zh-CN" sz="2800" b="1" dirty="0">
                <a:solidFill>
                  <a:schemeClr val="bg1"/>
                </a:solidFill>
                <a:effectLst>
                  <a:outerShdw blurRad="38100" dist="38100" dir="2700000" algn="tl">
                    <a:srgbClr val="000000">
                      <a:alpha val="43137"/>
                    </a:srgbClr>
                  </a:outerShdw>
                </a:effectLst>
              </a:rPr>
              <a:t>EVOL</a:t>
            </a:r>
            <a:r>
              <a:rPr lang="zh-CN" altLang="en-US" sz="2800" b="1" dirty="0">
                <a:solidFill>
                  <a:schemeClr val="bg1"/>
                </a:solidFill>
                <a:effectLst>
                  <a:outerShdw blurRad="38100" dist="38100" dir="2700000" algn="tl">
                    <a:srgbClr val="000000">
                      <a:alpha val="43137"/>
                    </a:srgbClr>
                  </a:outerShdw>
                </a:effectLst>
              </a:rPr>
              <a:t>  </a:t>
            </a:r>
            <a:r>
              <a:rPr lang="en-US" altLang="zh-CN" sz="2800" b="1" dirty="0">
                <a:solidFill>
                  <a:schemeClr val="bg1"/>
                </a:solidFill>
                <a:effectLst>
                  <a:outerShdw blurRad="38100" dist="38100" dir="2700000" algn="tl">
                    <a:srgbClr val="000000">
                      <a:alpha val="43137"/>
                    </a:srgbClr>
                  </a:outerShdw>
                </a:effectLst>
              </a:rPr>
              <a:t>Lab</a:t>
            </a:r>
          </a:p>
        </p:txBody>
      </p:sp>
      <p:sp>
        <p:nvSpPr>
          <p:cNvPr id="10" name="矩形 9">
            <a:extLst>
              <a:ext uri="{FF2B5EF4-FFF2-40B4-BE49-F238E27FC236}">
                <a16:creationId xmlns:a16="http://schemas.microsoft.com/office/drawing/2014/main" id="{DE390C5F-21C7-0F4C-A60B-7AD020C13CD2}"/>
              </a:ext>
            </a:extLst>
          </p:cNvPr>
          <p:cNvSpPr/>
          <p:nvPr/>
        </p:nvSpPr>
        <p:spPr>
          <a:xfrm>
            <a:off x="2572748" y="676764"/>
            <a:ext cx="3178696" cy="833618"/>
          </a:xfrm>
          <a:prstGeom prst="rect">
            <a:avLst/>
          </a:prstGeom>
          <a:blipFill>
            <a:blip r:embed="rId3" cstate="screen"/>
            <a:stretch>
              <a:fillRect/>
            </a:stretch>
          </a:blipFill>
          <a:ln>
            <a:noFill/>
          </a:ln>
          <a:effectLst>
            <a:outerShdw blurRad="12700"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4350"/>
    </mc:Choice>
    <mc:Fallback xmlns="">
      <p:transition spd="slow" advTm="435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2. </a:t>
            </a:r>
            <a:r>
              <a:rPr lang="en-US" altLang="zh-CN" sz="2800" b="1" i="0" u="none" strike="noStrike" dirty="0">
                <a:solidFill>
                  <a:srgbClr val="202122"/>
                </a:solidFill>
                <a:effectLst/>
                <a:latin typeface="Arial" panose="020B0604020202020204" pitchFamily="34" charset="0"/>
              </a:rPr>
              <a:t>Complex Systems</a:t>
            </a:r>
            <a:endParaRPr lang="en-US" altLang="zh-CN" sz="2800" b="1" dirty="0">
              <a:solidFill>
                <a:schemeClr val="tx1"/>
              </a:solidFill>
              <a:ea typeface="宋体" panose="02010600030101010101" pitchFamily="2" charset="-122"/>
            </a:endParaRPr>
          </a:p>
        </p:txBody>
      </p:sp>
      <p:sp>
        <p:nvSpPr>
          <p:cNvPr id="201" name="文本框 200"/>
          <p:cNvSpPr txBox="1"/>
          <p:nvPr/>
        </p:nvSpPr>
        <p:spPr bwMode="auto">
          <a:xfrm flipH="1">
            <a:off x="222302" y="863168"/>
            <a:ext cx="7627469" cy="400110"/>
          </a:xfrm>
          <a:prstGeom prst="rect">
            <a:avLst/>
          </a:prstGeom>
          <a:noFill/>
        </p:spPr>
        <p:txBody>
          <a:bodyPr wrap="square">
            <a:spAutoFit/>
          </a:bodyPr>
          <a:lstStyle/>
          <a:p>
            <a:pPr>
              <a:defRPr/>
            </a:pPr>
            <a:r>
              <a:rPr lang="zh-CN" altLang="en-US" sz="2000" b="1" dirty="0">
                <a:latin typeface="时尚中黑简体" panose="01010104010101010101" pitchFamily="2" charset="-122"/>
                <a:ea typeface="时尚中黑简体" panose="01010104010101010101" pitchFamily="2" charset="-122"/>
              </a:rPr>
              <a:t>什么是复杂系统中的混沌与涌现现象？</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文本框 11">
            <a:extLst>
              <a:ext uri="{FF2B5EF4-FFF2-40B4-BE49-F238E27FC236}">
                <a16:creationId xmlns:a16="http://schemas.microsoft.com/office/drawing/2014/main" id="{4EEF4919-7F6C-DD4A-8B54-F24B17039369}"/>
              </a:ext>
            </a:extLst>
          </p:cNvPr>
          <p:cNvSpPr txBox="1"/>
          <p:nvPr/>
        </p:nvSpPr>
        <p:spPr>
          <a:xfrm>
            <a:off x="719797" y="2157530"/>
            <a:ext cx="7242517" cy="3373937"/>
          </a:xfrm>
          <a:prstGeom prst="rect">
            <a:avLst/>
          </a:prstGeom>
          <a:noFill/>
        </p:spPr>
        <p:txBody>
          <a:bodyPr wrap="square">
            <a:spAutoFit/>
          </a:bodyPr>
          <a:lstStyle/>
          <a:p>
            <a:pPr>
              <a:lnSpc>
                <a:spcPct val="150000"/>
              </a:lnSpc>
            </a:pPr>
            <a:r>
              <a:rPr lang="zh-CN" altLang="en-US" b="1" i="0" u="none" strike="noStrike" dirty="0">
                <a:solidFill>
                  <a:srgbClr val="000000"/>
                </a:solidFill>
                <a:effectLst/>
                <a:latin typeface="Arial" panose="020B0604020202020204" pitchFamily="34" charset="0"/>
              </a:rPr>
              <a:t>涌现</a:t>
            </a:r>
            <a:r>
              <a:rPr lang="zh-CN" altLang="en-US" b="1" i="0" u="none" strike="noStrike" dirty="0">
                <a:solidFill>
                  <a:srgbClr val="202122"/>
                </a:solidFill>
                <a:effectLst/>
                <a:latin typeface="Arial" panose="020B0604020202020204" pitchFamily="34" charset="0"/>
              </a:rPr>
              <a:t>（</a:t>
            </a:r>
            <a:r>
              <a:rPr lang="en-US" altLang="zh-CN" b="1" dirty="0">
                <a:solidFill>
                  <a:srgbClr val="202122"/>
                </a:solidFill>
                <a:latin typeface="Arial" panose="020B0604020202020204" pitchFamily="34" charset="0"/>
              </a:rPr>
              <a:t>E</a:t>
            </a:r>
            <a:r>
              <a:rPr lang="en-US" altLang="zh-CN" b="1" i="0" u="none" strike="noStrike" dirty="0">
                <a:solidFill>
                  <a:srgbClr val="202122"/>
                </a:solidFill>
                <a:effectLst/>
                <a:latin typeface="Arial" panose="020B0604020202020204" pitchFamily="34" charset="0"/>
              </a:rPr>
              <a:t>mergence</a:t>
            </a:r>
            <a:r>
              <a:rPr lang="zh-CN" altLang="en-US" b="1" i="0" u="none" strike="noStrike" dirty="0">
                <a:solidFill>
                  <a:srgbClr val="202122"/>
                </a:solidFill>
                <a:effectLst/>
                <a:latin typeface="Arial" panose="020B0604020202020204" pitchFamily="34" charset="0"/>
              </a:rPr>
              <a:t>）</a:t>
            </a:r>
            <a:endParaRPr lang="en-US" altLang="zh-CN" b="1" i="0" u="none" strike="noStrike" dirty="0">
              <a:solidFill>
                <a:srgbClr val="202122"/>
              </a:solidFill>
              <a:effectLst/>
              <a:latin typeface="Arial" panose="020B0604020202020204" pitchFamily="34" charset="0"/>
            </a:endParaRPr>
          </a:p>
          <a:p>
            <a:pPr>
              <a:lnSpc>
                <a:spcPct val="150000"/>
              </a:lnSpc>
            </a:pPr>
            <a:r>
              <a:rPr lang="zh-CN" altLang="en-US" b="0" i="0" u="none" strike="noStrike" dirty="0">
                <a:solidFill>
                  <a:srgbClr val="202122"/>
                </a:solidFill>
                <a:effectLst/>
                <a:latin typeface="Arial" panose="020B0604020202020204" pitchFamily="34" charset="0"/>
              </a:rPr>
              <a:t>复杂系统的另一个共同特征是</a:t>
            </a:r>
            <a:r>
              <a:rPr lang="zh-CN" altLang="en-US" b="1" i="0" u="none" strike="noStrike" dirty="0">
                <a:solidFill>
                  <a:srgbClr val="202122"/>
                </a:solidFill>
                <a:effectLst/>
                <a:latin typeface="Arial" panose="020B0604020202020204" pitchFamily="34" charset="0"/>
              </a:rPr>
              <a:t>涌现</a:t>
            </a:r>
            <a:r>
              <a:rPr lang="zh-CN" altLang="en-US" b="0" i="0" u="none" strike="noStrike" dirty="0">
                <a:solidFill>
                  <a:srgbClr val="202122"/>
                </a:solidFill>
                <a:effectLst/>
                <a:latin typeface="Arial" panose="020B0604020202020204" pitchFamily="34" charset="0"/>
              </a:rPr>
              <a:t>行为和特性的存在：这些是系统层面的特征，无法从其组成部分中孤立地表现出来，而是由它们在系统中一起形成的相互作用、依赖或关系所形成。涌现广泛地描述了这类行为的出现，并且在社会科学和物理科学研究的系统中都有广泛应用。涌现通常是指复杂系统中出现的无计划却有组织的行为，也可以指系统的崩溃，可用于描述从组成系统的较小实体层面难以预测或无法预测的现象。</a:t>
            </a:r>
            <a:endParaRPr lang="zh-CN" altLang="en-US" dirty="0"/>
          </a:p>
        </p:txBody>
      </p:sp>
      <p:sp>
        <p:nvSpPr>
          <p:cNvPr id="8" name="文本框 7">
            <a:extLst>
              <a:ext uri="{FF2B5EF4-FFF2-40B4-BE49-F238E27FC236}">
                <a16:creationId xmlns:a16="http://schemas.microsoft.com/office/drawing/2014/main" id="{D063EA77-AA25-2C4F-B9BD-BD0407BEDEA3}"/>
              </a:ext>
            </a:extLst>
          </p:cNvPr>
          <p:cNvSpPr txBox="1"/>
          <p:nvPr/>
        </p:nvSpPr>
        <p:spPr>
          <a:xfrm>
            <a:off x="8535055" y="4936812"/>
            <a:ext cx="3323631" cy="879151"/>
          </a:xfrm>
          <a:prstGeom prst="rect">
            <a:avLst/>
          </a:prstGeom>
          <a:noFill/>
        </p:spPr>
        <p:txBody>
          <a:bodyPr wrap="square">
            <a:spAutoFit/>
          </a:bodyPr>
          <a:lstStyle/>
          <a:p>
            <a:pPr algn="ctr">
              <a:lnSpc>
                <a:spcPct val="150000"/>
              </a:lnSpc>
            </a:pPr>
            <a:r>
              <a:rPr lang="zh-CN" altLang="en-US" b="1" i="0" u="none" strike="noStrike" dirty="0">
                <a:solidFill>
                  <a:srgbClr val="202122"/>
                </a:solidFill>
                <a:effectLst/>
                <a:latin typeface="Arial" panose="020B0604020202020204" pitchFamily="34" charset="0"/>
              </a:rPr>
              <a:t>枪型的元胞自动机</a:t>
            </a:r>
            <a:endParaRPr lang="en-US" altLang="zh-CN" b="1" i="0" u="none" strike="noStrike" dirty="0">
              <a:solidFill>
                <a:srgbClr val="202122"/>
              </a:solidFill>
              <a:effectLst/>
              <a:latin typeface="Arial" panose="020B0604020202020204" pitchFamily="34" charset="0"/>
            </a:endParaRPr>
          </a:p>
          <a:p>
            <a:pPr algn="ctr">
              <a:lnSpc>
                <a:spcPct val="150000"/>
              </a:lnSpc>
            </a:pPr>
            <a:r>
              <a:rPr lang="zh-CN" altLang="en-US" b="1" i="0" u="none" strike="noStrike" dirty="0">
                <a:solidFill>
                  <a:srgbClr val="202122"/>
                </a:solidFill>
                <a:effectLst/>
                <a:latin typeface="Arial" panose="020B0604020202020204" pitchFamily="34" charset="0"/>
              </a:rPr>
              <a:t>（康威的生命游戏</a:t>
            </a:r>
            <a:r>
              <a:rPr lang="zh-CN" altLang="en-US" b="1" dirty="0">
                <a:solidFill>
                  <a:srgbClr val="202122"/>
                </a:solidFill>
                <a:latin typeface="Arial" panose="020B0604020202020204" pitchFamily="34" charset="0"/>
              </a:rPr>
              <a:t>）</a:t>
            </a:r>
            <a:endParaRPr lang="en-US" altLang="zh-CN" b="1" i="0" u="none" strike="noStrike" dirty="0">
              <a:solidFill>
                <a:srgbClr val="202122"/>
              </a:solidFill>
              <a:effectLst/>
              <a:latin typeface="Arial" panose="020B0604020202020204" pitchFamily="34" charset="0"/>
            </a:endParaRPr>
          </a:p>
        </p:txBody>
      </p:sp>
      <p:pic>
        <p:nvPicPr>
          <p:cNvPr id="6146" name="Picture 2">
            <a:extLst>
              <a:ext uri="{FF2B5EF4-FFF2-40B4-BE49-F238E27FC236}">
                <a16:creationId xmlns:a16="http://schemas.microsoft.com/office/drawing/2014/main" id="{A353F799-C789-1341-8975-1604EE943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371" y="2650812"/>
            <a:ext cx="3175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76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2"/>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2" name="矩形 21"/>
          <p:cNvSpPr/>
          <p:nvPr/>
        </p:nvSpPr>
        <p:spPr>
          <a:xfrm>
            <a:off x="3944455" y="2591337"/>
            <a:ext cx="8247545" cy="160275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2"/>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p:cNvSpPr/>
            <p:nvPr/>
          </p:nvSpPr>
          <p:spPr>
            <a:xfrm>
              <a:off x="3145037" y="2941832"/>
              <a:ext cx="535724" cy="923330"/>
            </a:xfrm>
            <a:prstGeom prst="rect">
              <a:avLst/>
            </a:prstGeom>
          </p:spPr>
          <p:txBody>
            <a:bodyPr wrap="none"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ea typeface="宋体" panose="02010600030101010101" pitchFamily="2" charset="-122"/>
                </a:rPr>
                <a:t>3</a:t>
              </a:r>
              <a:endParaRPr kumimoji="0" lang="zh-CN" altLang="en-US" sz="5400" b="0" i="0" u="none" strike="noStrike" kern="1200" cap="none" spc="0" normalizeH="0" baseline="0" noProof="0" dirty="0">
                <a:ln>
                  <a:noFill/>
                </a:ln>
                <a:solidFill>
                  <a:prstClr val="white"/>
                </a:solidFill>
                <a:effectLst/>
                <a:uLnTx/>
                <a:uFillTx/>
                <a:ea typeface="宋体" panose="02010600030101010101" pitchFamily="2" charset="-122"/>
              </a:endParaRPr>
            </a:p>
          </p:txBody>
        </p:sp>
      </p:grpSp>
      <p:sp>
        <p:nvSpPr>
          <p:cNvPr id="12" name="矩形 11"/>
          <p:cNvSpPr/>
          <p:nvPr/>
        </p:nvSpPr>
        <p:spPr>
          <a:xfrm>
            <a:off x="5849455" y="2937166"/>
            <a:ext cx="4205831" cy="707886"/>
          </a:xfrm>
          <a:prstGeom prst="rect">
            <a:avLst/>
          </a:prstGeom>
        </p:spPr>
        <p:txBody>
          <a:bodyPr wrap="none">
            <a:spAutoFit/>
          </a:bodyPr>
          <a:lstStyle/>
          <a:p>
            <a:pPr defTabSz="914400">
              <a:defRPr/>
            </a:pPr>
            <a:r>
              <a:rPr lang="en-US" altLang="zh-CN" sz="4000" b="1" dirty="0">
                <a:solidFill>
                  <a:prstClr val="white"/>
                </a:solidFill>
                <a:ea typeface="宋体" panose="02010600030101010101" pitchFamily="2" charset="-122"/>
              </a:rPr>
              <a:t>Complex Networks</a:t>
            </a:r>
            <a:endParaRPr kumimoji="0" lang="zh-CN" altLang="en-US" sz="4000" b="1" i="0" u="none" strike="noStrike" kern="1200" cap="none" spc="0" normalizeH="0" baseline="0" noProof="0" dirty="0">
              <a:ln>
                <a:noFill/>
              </a:ln>
              <a:solidFill>
                <a:prstClr val="white"/>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51429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a:extLst>
              <a:ext uri="{FF2B5EF4-FFF2-40B4-BE49-F238E27FC236}">
                <a16:creationId xmlns:a16="http://schemas.microsoft.com/office/drawing/2014/main" id="{40E8166C-1656-3C4A-9C5F-6419A59FA820}"/>
              </a:ext>
            </a:extLst>
          </p:cNvPr>
          <p:cNvPicPr>
            <a:picLocks noChangeAspect="1"/>
          </p:cNvPicPr>
          <p:nvPr/>
        </p:nvPicPr>
        <p:blipFill>
          <a:blip r:embed="rId3"/>
          <a:stretch>
            <a:fillRect/>
          </a:stretch>
        </p:blipFill>
        <p:spPr>
          <a:xfrm>
            <a:off x="464234" y="678137"/>
            <a:ext cx="9003323" cy="6148611"/>
          </a:xfrm>
          <a:prstGeom prst="rect">
            <a:avLst/>
          </a:prstGeom>
        </p:spPr>
      </p:pic>
      <p:sp>
        <p:nvSpPr>
          <p:cNvPr id="13" name="文本框 12">
            <a:extLst>
              <a:ext uri="{FF2B5EF4-FFF2-40B4-BE49-F238E27FC236}">
                <a16:creationId xmlns:a16="http://schemas.microsoft.com/office/drawing/2014/main" id="{D677A1C3-2CB8-7B45-BD67-7B73116BB582}"/>
              </a:ext>
            </a:extLst>
          </p:cNvPr>
          <p:cNvSpPr txBox="1"/>
          <p:nvPr/>
        </p:nvSpPr>
        <p:spPr>
          <a:xfrm>
            <a:off x="9612338" y="1264305"/>
            <a:ext cx="2465362" cy="2031325"/>
          </a:xfrm>
          <a:prstGeom prst="rect">
            <a:avLst/>
          </a:prstGeom>
          <a:noFill/>
        </p:spPr>
        <p:txBody>
          <a:bodyPr wrap="square">
            <a:spAutoFit/>
          </a:bodyPr>
          <a:lstStyle/>
          <a:p>
            <a:pPr marL="342900" indent="-342900">
              <a:buAutoNum type="arabicPeriod"/>
            </a:pPr>
            <a:r>
              <a:rPr lang="zh-CN" altLang="en-US" b="0" i="0" u="none" strike="noStrike" dirty="0">
                <a:solidFill>
                  <a:srgbClr val="202122"/>
                </a:solidFill>
                <a:effectLst/>
                <a:latin typeface="Arial" panose="020B0604020202020204" pitchFamily="34" charset="0"/>
              </a:rPr>
              <a:t>复杂网络是一种理解现实世界复杂系统的抽象模型</a:t>
            </a:r>
            <a:endParaRPr lang="en-US" altLang="zh-CN" b="0" i="0" u="none" strike="noStrike" dirty="0">
              <a:solidFill>
                <a:srgbClr val="202122"/>
              </a:solidFill>
              <a:effectLst/>
              <a:latin typeface="Arial" panose="020B0604020202020204" pitchFamily="34" charset="0"/>
            </a:endParaRPr>
          </a:p>
          <a:p>
            <a:pPr marL="342900" indent="-342900">
              <a:buAutoNum type="arabicPeriod"/>
            </a:pPr>
            <a:r>
              <a:rPr lang="zh-CN" altLang="en-US" b="0" i="0" u="none" strike="noStrike" dirty="0">
                <a:solidFill>
                  <a:srgbClr val="202122"/>
                </a:solidFill>
                <a:effectLst/>
                <a:latin typeface="Arial" panose="020B0604020202020204" pitchFamily="34" charset="0"/>
              </a:rPr>
              <a:t>数学中的图论也在研究网络， 但是现实中的网络会有更多的随机特性。</a:t>
            </a:r>
            <a:endParaRPr lang="zh-CN" altLang="en-US" dirty="0"/>
          </a:p>
        </p:txBody>
      </p:sp>
      <p:pic>
        <p:nvPicPr>
          <p:cNvPr id="10" name="图片 9">
            <a:extLst>
              <a:ext uri="{FF2B5EF4-FFF2-40B4-BE49-F238E27FC236}">
                <a16:creationId xmlns:a16="http://schemas.microsoft.com/office/drawing/2014/main" id="{0CE02151-634A-9543-B070-9F65808006BE}"/>
              </a:ext>
            </a:extLst>
          </p:cNvPr>
          <p:cNvPicPr>
            <a:picLocks noChangeAspect="1"/>
          </p:cNvPicPr>
          <p:nvPr/>
        </p:nvPicPr>
        <p:blipFill>
          <a:blip r:embed="rId4"/>
          <a:stretch>
            <a:fillRect/>
          </a:stretch>
        </p:blipFill>
        <p:spPr>
          <a:xfrm>
            <a:off x="840935" y="1054755"/>
            <a:ext cx="1422400" cy="419100"/>
          </a:xfrm>
          <a:prstGeom prst="rect">
            <a:avLst/>
          </a:prstGeom>
        </p:spPr>
      </p:pic>
      <p:pic>
        <p:nvPicPr>
          <p:cNvPr id="15" name="图片 14">
            <a:extLst>
              <a:ext uri="{FF2B5EF4-FFF2-40B4-BE49-F238E27FC236}">
                <a16:creationId xmlns:a16="http://schemas.microsoft.com/office/drawing/2014/main" id="{887BAF2C-42C9-0F46-A694-28119C5EF302}"/>
              </a:ext>
            </a:extLst>
          </p:cNvPr>
          <p:cNvPicPr>
            <a:picLocks noChangeAspect="1"/>
          </p:cNvPicPr>
          <p:nvPr/>
        </p:nvPicPr>
        <p:blipFill>
          <a:blip r:embed="rId5"/>
          <a:stretch>
            <a:fillRect/>
          </a:stretch>
        </p:blipFill>
        <p:spPr>
          <a:xfrm>
            <a:off x="840935" y="1653623"/>
            <a:ext cx="2247900" cy="393700"/>
          </a:xfrm>
          <a:prstGeom prst="rect">
            <a:avLst/>
          </a:prstGeom>
        </p:spPr>
      </p:pic>
      <p:pic>
        <p:nvPicPr>
          <p:cNvPr id="17" name="图片 16">
            <a:extLst>
              <a:ext uri="{FF2B5EF4-FFF2-40B4-BE49-F238E27FC236}">
                <a16:creationId xmlns:a16="http://schemas.microsoft.com/office/drawing/2014/main" id="{42A16D4B-04F3-3245-87F6-AF7971840E68}"/>
              </a:ext>
            </a:extLst>
          </p:cNvPr>
          <p:cNvPicPr>
            <a:picLocks noChangeAspect="1"/>
          </p:cNvPicPr>
          <p:nvPr/>
        </p:nvPicPr>
        <p:blipFill>
          <a:blip r:embed="rId6"/>
          <a:stretch>
            <a:fillRect/>
          </a:stretch>
        </p:blipFill>
        <p:spPr>
          <a:xfrm>
            <a:off x="840935" y="2227091"/>
            <a:ext cx="1092200" cy="368300"/>
          </a:xfrm>
          <a:prstGeom prst="rect">
            <a:avLst/>
          </a:prstGeom>
        </p:spPr>
      </p:pic>
    </p:spTree>
    <p:extLst>
      <p:ext uri="{BB962C8B-B14F-4D97-AF65-F5344CB8AC3E}">
        <p14:creationId xmlns:p14="http://schemas.microsoft.com/office/powerpoint/2010/main" val="56695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节点层面的评价指标</a:t>
            </a:r>
          </a:p>
        </p:txBody>
      </p:sp>
      <p:pic>
        <p:nvPicPr>
          <p:cNvPr id="7" name="图片 6">
            <a:extLst>
              <a:ext uri="{FF2B5EF4-FFF2-40B4-BE49-F238E27FC236}">
                <a16:creationId xmlns:a16="http://schemas.microsoft.com/office/drawing/2014/main" id="{335FBC0F-C778-CA48-B930-C6D93C18C91B}"/>
              </a:ext>
            </a:extLst>
          </p:cNvPr>
          <p:cNvPicPr>
            <a:picLocks noChangeAspect="1"/>
          </p:cNvPicPr>
          <p:nvPr/>
        </p:nvPicPr>
        <p:blipFill>
          <a:blip r:embed="rId3"/>
          <a:stretch>
            <a:fillRect/>
          </a:stretch>
        </p:blipFill>
        <p:spPr>
          <a:xfrm>
            <a:off x="1487488" y="1347175"/>
            <a:ext cx="9144000" cy="4864100"/>
          </a:xfrm>
          <a:prstGeom prst="rect">
            <a:avLst/>
          </a:prstGeom>
        </p:spPr>
      </p:pic>
    </p:spTree>
    <p:extLst>
      <p:ext uri="{BB962C8B-B14F-4D97-AF65-F5344CB8AC3E}">
        <p14:creationId xmlns:p14="http://schemas.microsoft.com/office/powerpoint/2010/main" val="1213595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节点层面的评价指标</a:t>
            </a:r>
          </a:p>
        </p:txBody>
      </p:sp>
      <p:pic>
        <p:nvPicPr>
          <p:cNvPr id="5" name="图片 4">
            <a:extLst>
              <a:ext uri="{FF2B5EF4-FFF2-40B4-BE49-F238E27FC236}">
                <a16:creationId xmlns:a16="http://schemas.microsoft.com/office/drawing/2014/main" id="{5977859A-9C2E-E94D-B570-83389134316B}"/>
              </a:ext>
            </a:extLst>
          </p:cNvPr>
          <p:cNvPicPr>
            <a:picLocks noChangeAspect="1"/>
          </p:cNvPicPr>
          <p:nvPr/>
        </p:nvPicPr>
        <p:blipFill>
          <a:blip r:embed="rId3"/>
          <a:stretch>
            <a:fillRect/>
          </a:stretch>
        </p:blipFill>
        <p:spPr>
          <a:xfrm>
            <a:off x="1606550" y="2438400"/>
            <a:ext cx="8978900" cy="1981200"/>
          </a:xfrm>
          <a:prstGeom prst="rect">
            <a:avLst/>
          </a:prstGeom>
        </p:spPr>
      </p:pic>
    </p:spTree>
    <p:extLst>
      <p:ext uri="{BB962C8B-B14F-4D97-AF65-F5344CB8AC3E}">
        <p14:creationId xmlns:p14="http://schemas.microsoft.com/office/powerpoint/2010/main" val="817844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节点层面的评价指标</a:t>
            </a:r>
          </a:p>
        </p:txBody>
      </p:sp>
      <p:pic>
        <p:nvPicPr>
          <p:cNvPr id="6" name="图片 5">
            <a:extLst>
              <a:ext uri="{FF2B5EF4-FFF2-40B4-BE49-F238E27FC236}">
                <a16:creationId xmlns:a16="http://schemas.microsoft.com/office/drawing/2014/main" id="{47F3F57E-4FF5-8C4F-A1B2-AF9205097571}"/>
              </a:ext>
            </a:extLst>
          </p:cNvPr>
          <p:cNvPicPr>
            <a:picLocks noChangeAspect="1"/>
          </p:cNvPicPr>
          <p:nvPr/>
        </p:nvPicPr>
        <p:blipFill>
          <a:blip r:embed="rId3"/>
          <a:stretch>
            <a:fillRect/>
          </a:stretch>
        </p:blipFill>
        <p:spPr>
          <a:xfrm>
            <a:off x="1638300" y="1701800"/>
            <a:ext cx="8915400" cy="3454400"/>
          </a:xfrm>
          <a:prstGeom prst="rect">
            <a:avLst/>
          </a:prstGeom>
        </p:spPr>
      </p:pic>
    </p:spTree>
    <p:extLst>
      <p:ext uri="{BB962C8B-B14F-4D97-AF65-F5344CB8AC3E}">
        <p14:creationId xmlns:p14="http://schemas.microsoft.com/office/powerpoint/2010/main" val="373167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节点层面的评价指标</a:t>
            </a:r>
          </a:p>
        </p:txBody>
      </p:sp>
      <p:pic>
        <p:nvPicPr>
          <p:cNvPr id="5" name="图片 4">
            <a:extLst>
              <a:ext uri="{FF2B5EF4-FFF2-40B4-BE49-F238E27FC236}">
                <a16:creationId xmlns:a16="http://schemas.microsoft.com/office/drawing/2014/main" id="{BDC2177B-F5FB-4045-8482-D76BA1EAD86B}"/>
              </a:ext>
            </a:extLst>
          </p:cNvPr>
          <p:cNvPicPr>
            <a:picLocks noChangeAspect="1"/>
          </p:cNvPicPr>
          <p:nvPr/>
        </p:nvPicPr>
        <p:blipFill>
          <a:blip r:embed="rId3"/>
          <a:stretch>
            <a:fillRect/>
          </a:stretch>
        </p:blipFill>
        <p:spPr>
          <a:xfrm>
            <a:off x="1854200" y="1695450"/>
            <a:ext cx="8483600" cy="3467100"/>
          </a:xfrm>
          <a:prstGeom prst="rect">
            <a:avLst/>
          </a:prstGeom>
        </p:spPr>
      </p:pic>
    </p:spTree>
    <p:extLst>
      <p:ext uri="{BB962C8B-B14F-4D97-AF65-F5344CB8AC3E}">
        <p14:creationId xmlns:p14="http://schemas.microsoft.com/office/powerpoint/2010/main" val="4026001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节点层面的评价指标</a:t>
            </a:r>
          </a:p>
        </p:txBody>
      </p:sp>
      <p:pic>
        <p:nvPicPr>
          <p:cNvPr id="5" name="图片 4">
            <a:extLst>
              <a:ext uri="{FF2B5EF4-FFF2-40B4-BE49-F238E27FC236}">
                <a16:creationId xmlns:a16="http://schemas.microsoft.com/office/drawing/2014/main" id="{38F1A89C-FABA-454F-952B-A5D07B30DC2E}"/>
              </a:ext>
            </a:extLst>
          </p:cNvPr>
          <p:cNvPicPr>
            <a:picLocks noChangeAspect="1"/>
          </p:cNvPicPr>
          <p:nvPr/>
        </p:nvPicPr>
        <p:blipFill>
          <a:blip r:embed="rId3"/>
          <a:stretch>
            <a:fillRect/>
          </a:stretch>
        </p:blipFill>
        <p:spPr>
          <a:xfrm>
            <a:off x="1682750" y="1568450"/>
            <a:ext cx="8826500" cy="3721100"/>
          </a:xfrm>
          <a:prstGeom prst="rect">
            <a:avLst/>
          </a:prstGeom>
        </p:spPr>
      </p:pic>
    </p:spTree>
    <p:extLst>
      <p:ext uri="{BB962C8B-B14F-4D97-AF65-F5344CB8AC3E}">
        <p14:creationId xmlns:p14="http://schemas.microsoft.com/office/powerpoint/2010/main" val="3341125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节点层面的评价指标</a:t>
            </a:r>
          </a:p>
        </p:txBody>
      </p:sp>
      <p:pic>
        <p:nvPicPr>
          <p:cNvPr id="5" name="图片 4">
            <a:extLst>
              <a:ext uri="{FF2B5EF4-FFF2-40B4-BE49-F238E27FC236}">
                <a16:creationId xmlns:a16="http://schemas.microsoft.com/office/drawing/2014/main" id="{B0D0D937-BCA0-FB4E-A117-5659B11ED300}"/>
              </a:ext>
            </a:extLst>
          </p:cNvPr>
          <p:cNvPicPr>
            <a:picLocks noChangeAspect="1"/>
          </p:cNvPicPr>
          <p:nvPr/>
        </p:nvPicPr>
        <p:blipFill>
          <a:blip r:embed="rId3"/>
          <a:stretch>
            <a:fillRect/>
          </a:stretch>
        </p:blipFill>
        <p:spPr>
          <a:xfrm>
            <a:off x="1778000" y="1644650"/>
            <a:ext cx="8636000" cy="3568700"/>
          </a:xfrm>
          <a:prstGeom prst="rect">
            <a:avLst/>
          </a:prstGeom>
        </p:spPr>
      </p:pic>
    </p:spTree>
    <p:extLst>
      <p:ext uri="{BB962C8B-B14F-4D97-AF65-F5344CB8AC3E}">
        <p14:creationId xmlns:p14="http://schemas.microsoft.com/office/powerpoint/2010/main" val="3976961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网络层面的评价指标</a:t>
            </a:r>
          </a:p>
        </p:txBody>
      </p:sp>
      <p:pic>
        <p:nvPicPr>
          <p:cNvPr id="6" name="图片 5">
            <a:extLst>
              <a:ext uri="{FF2B5EF4-FFF2-40B4-BE49-F238E27FC236}">
                <a16:creationId xmlns:a16="http://schemas.microsoft.com/office/drawing/2014/main" id="{EA568B0C-2BCB-3741-BD71-F8A1591C3D3D}"/>
              </a:ext>
            </a:extLst>
          </p:cNvPr>
          <p:cNvPicPr>
            <a:picLocks noChangeAspect="1"/>
          </p:cNvPicPr>
          <p:nvPr/>
        </p:nvPicPr>
        <p:blipFill>
          <a:blip r:embed="rId3"/>
          <a:stretch>
            <a:fillRect/>
          </a:stretch>
        </p:blipFill>
        <p:spPr>
          <a:xfrm>
            <a:off x="1847850" y="2419350"/>
            <a:ext cx="8496300" cy="2019300"/>
          </a:xfrm>
          <a:prstGeom prst="rect">
            <a:avLst/>
          </a:prstGeom>
        </p:spPr>
      </p:pic>
    </p:spTree>
    <p:extLst>
      <p:ext uri="{BB962C8B-B14F-4D97-AF65-F5344CB8AC3E}">
        <p14:creationId xmlns:p14="http://schemas.microsoft.com/office/powerpoint/2010/main" val="2218199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096001" y="172752"/>
            <a:ext cx="4841437" cy="716589"/>
            <a:chOff x="5844664" y="1806352"/>
            <a:chExt cx="5106203" cy="755777"/>
          </a:xfrm>
        </p:grpSpPr>
        <p:sp>
          <p:nvSpPr>
            <p:cNvPr id="4" name="圆角矩形 3"/>
            <p:cNvSpPr/>
            <p:nvPr/>
          </p:nvSpPr>
          <p:spPr>
            <a:xfrm>
              <a:off x="5844664" y="1806352"/>
              <a:ext cx="4854342" cy="755777"/>
            </a:xfrm>
            <a:prstGeom prst="roundRect">
              <a:avLst>
                <a:gd name="adj" fmla="val 50000"/>
              </a:avLst>
            </a:prstGeom>
            <a:noFill/>
            <a:ln>
              <a:solidFill>
                <a:schemeClr val="accent1"/>
              </a:solid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cs typeface="+mn-ea"/>
                <a:sym typeface="+mn-lt"/>
              </a:endParaRPr>
            </a:p>
          </p:txBody>
        </p:sp>
        <p:sp>
          <p:nvSpPr>
            <p:cNvPr id="5" name="椭圆 4"/>
            <p:cNvSpPr/>
            <p:nvPr/>
          </p:nvSpPr>
          <p:spPr>
            <a:xfrm>
              <a:off x="5979977" y="1902970"/>
              <a:ext cx="562540" cy="562540"/>
            </a:xfrm>
            <a:prstGeom prst="ellipse">
              <a:avLst/>
            </a:prstGeom>
            <a:solidFill>
              <a:srgbClr val="0070C0"/>
            </a:solidFill>
            <a:ln>
              <a:no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r>
                <a:rPr lang="en-US" altLang="zh-CN" sz="2800" b="1" dirty="0">
                  <a:latin typeface="Elephant" panose="02020904090505020303" pitchFamily="18" charset="0"/>
                  <a:cs typeface="+mn-ea"/>
                  <a:sym typeface="+mn-lt"/>
                </a:rPr>
                <a:t>1</a:t>
              </a:r>
              <a:endParaRPr lang="zh-CN" altLang="en-US" sz="2800" b="1" dirty="0">
                <a:latin typeface="Elephant" panose="02020904090505020303" pitchFamily="18" charset="0"/>
                <a:cs typeface="+mn-ea"/>
                <a:sym typeface="+mn-lt"/>
              </a:endParaRPr>
            </a:p>
          </p:txBody>
        </p:sp>
        <p:sp>
          <p:nvSpPr>
            <p:cNvPr id="40" name="MH_Entry_1"/>
            <p:cNvSpPr/>
            <p:nvPr>
              <p:custDataLst>
                <p:tags r:id="rId8"/>
              </p:custDataLst>
            </p:nvPr>
          </p:nvSpPr>
          <p:spPr>
            <a:xfrm>
              <a:off x="6925423" y="1995215"/>
              <a:ext cx="4025444" cy="43091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en-US" altLang="zh-CN" sz="2655" dirty="0">
                  <a:solidFill>
                    <a:schemeClr val="tx1"/>
                  </a:solidFill>
                  <a:cs typeface="+mn-ea"/>
                  <a:sym typeface="+mn-lt"/>
                </a:rPr>
                <a:t>INTRODUCTION</a:t>
              </a:r>
              <a:endParaRPr lang="zh-CN" altLang="en-US" sz="2655" dirty="0">
                <a:solidFill>
                  <a:schemeClr val="tx1"/>
                </a:solidFill>
                <a:cs typeface="+mn-ea"/>
                <a:sym typeface="+mn-lt"/>
              </a:endParaRPr>
            </a:p>
          </p:txBody>
        </p:sp>
      </p:grpSp>
      <p:grpSp>
        <p:nvGrpSpPr>
          <p:cNvPr id="6" name="组合 5"/>
          <p:cNvGrpSpPr/>
          <p:nvPr/>
        </p:nvGrpSpPr>
        <p:grpSpPr>
          <a:xfrm>
            <a:off x="6096000" y="1175206"/>
            <a:ext cx="4602635" cy="716589"/>
            <a:chOff x="5844664" y="2863627"/>
            <a:chExt cx="4854342" cy="755777"/>
          </a:xfrm>
        </p:grpSpPr>
        <p:sp>
          <p:nvSpPr>
            <p:cNvPr id="28" name="圆角矩形 27"/>
            <p:cNvSpPr/>
            <p:nvPr/>
          </p:nvSpPr>
          <p:spPr>
            <a:xfrm>
              <a:off x="5844664" y="2863627"/>
              <a:ext cx="4854342" cy="755777"/>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cs typeface="+mn-ea"/>
                <a:sym typeface="+mn-lt"/>
              </a:endParaRPr>
            </a:p>
          </p:txBody>
        </p:sp>
        <p:sp>
          <p:nvSpPr>
            <p:cNvPr id="29" name="椭圆 28"/>
            <p:cNvSpPr/>
            <p:nvPr/>
          </p:nvSpPr>
          <p:spPr>
            <a:xfrm>
              <a:off x="5979977" y="2936432"/>
              <a:ext cx="562540" cy="562540"/>
            </a:xfrm>
            <a:prstGeom prst="ellipse">
              <a:avLst/>
            </a:prstGeom>
            <a:solidFill>
              <a:srgbClr val="0070C0"/>
            </a:solidFill>
            <a:ln>
              <a:no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r>
                <a:rPr lang="en-US" altLang="zh-CN" sz="2800" b="1" dirty="0">
                  <a:cs typeface="+mn-ea"/>
                  <a:sym typeface="+mn-lt"/>
                </a:rPr>
                <a:t>2</a:t>
              </a:r>
              <a:endParaRPr lang="zh-CN" altLang="en-US" sz="2800" b="1" dirty="0">
                <a:cs typeface="+mn-ea"/>
                <a:sym typeface="+mn-lt"/>
              </a:endParaRPr>
            </a:p>
          </p:txBody>
        </p:sp>
        <p:sp>
          <p:nvSpPr>
            <p:cNvPr id="41" name="MH_Entry_2"/>
            <p:cNvSpPr/>
            <p:nvPr>
              <p:custDataLst>
                <p:tags r:id="rId7"/>
              </p:custDataLst>
            </p:nvPr>
          </p:nvSpPr>
          <p:spPr>
            <a:xfrm>
              <a:off x="6928892" y="3002243"/>
              <a:ext cx="3383737" cy="43091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en-US" altLang="zh-CN" sz="2655" dirty="0">
                  <a:solidFill>
                    <a:schemeClr val="tx1"/>
                  </a:solidFill>
                  <a:cs typeface="+mn-ea"/>
                  <a:sym typeface="+mn-lt"/>
                </a:rPr>
                <a:t>Complex Systems</a:t>
              </a:r>
              <a:endParaRPr lang="zh-CN" altLang="en-US" sz="2655" dirty="0">
                <a:solidFill>
                  <a:schemeClr val="tx1"/>
                </a:solidFill>
                <a:cs typeface="+mn-ea"/>
                <a:sym typeface="+mn-lt"/>
              </a:endParaRPr>
            </a:p>
          </p:txBody>
        </p:sp>
      </p:grpSp>
      <p:grpSp>
        <p:nvGrpSpPr>
          <p:cNvPr id="8" name="组合 7"/>
          <p:cNvGrpSpPr/>
          <p:nvPr/>
        </p:nvGrpSpPr>
        <p:grpSpPr>
          <a:xfrm>
            <a:off x="6096000" y="2143792"/>
            <a:ext cx="4602635" cy="716589"/>
            <a:chOff x="5844664" y="3885183"/>
            <a:chExt cx="4854342" cy="755777"/>
          </a:xfrm>
        </p:grpSpPr>
        <p:sp>
          <p:nvSpPr>
            <p:cNvPr id="31" name="圆角矩形 30"/>
            <p:cNvSpPr/>
            <p:nvPr/>
          </p:nvSpPr>
          <p:spPr>
            <a:xfrm>
              <a:off x="5844664" y="3885183"/>
              <a:ext cx="4854342" cy="755777"/>
            </a:xfrm>
            <a:prstGeom prst="roundRect">
              <a:avLst>
                <a:gd name="adj" fmla="val 50000"/>
              </a:avLst>
            </a:prstGeom>
            <a:noFill/>
            <a:ln>
              <a:solidFill>
                <a:schemeClr val="accent1"/>
              </a:solid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cs typeface="+mn-ea"/>
                <a:sym typeface="+mn-lt"/>
              </a:endParaRPr>
            </a:p>
          </p:txBody>
        </p:sp>
        <p:sp>
          <p:nvSpPr>
            <p:cNvPr id="32" name="椭圆 31"/>
            <p:cNvSpPr/>
            <p:nvPr/>
          </p:nvSpPr>
          <p:spPr>
            <a:xfrm>
              <a:off x="5979977" y="3981801"/>
              <a:ext cx="562540" cy="562540"/>
            </a:xfrm>
            <a:prstGeom prst="ellipse">
              <a:avLst/>
            </a:prstGeom>
            <a:solidFill>
              <a:srgbClr val="0070C0"/>
            </a:solidFill>
            <a:ln>
              <a:no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r>
                <a:rPr lang="en-US" altLang="zh-CN" sz="2800" b="1" dirty="0">
                  <a:cs typeface="+mn-ea"/>
                  <a:sym typeface="+mn-lt"/>
                </a:rPr>
                <a:t>3</a:t>
              </a:r>
              <a:endParaRPr lang="zh-CN" altLang="en-US" sz="2800" b="1" dirty="0">
                <a:cs typeface="+mn-ea"/>
                <a:sym typeface="+mn-lt"/>
              </a:endParaRPr>
            </a:p>
          </p:txBody>
        </p:sp>
        <p:sp>
          <p:nvSpPr>
            <p:cNvPr id="42" name="MH_Entry_3"/>
            <p:cNvSpPr/>
            <p:nvPr>
              <p:custDataLst>
                <p:tags r:id="rId6"/>
              </p:custDataLst>
            </p:nvPr>
          </p:nvSpPr>
          <p:spPr>
            <a:xfrm>
              <a:off x="7125180" y="4047613"/>
              <a:ext cx="2991163" cy="43091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lgn="ctr"/>
              <a:endParaRPr lang="zh-CN" altLang="en-US" sz="2655" dirty="0">
                <a:solidFill>
                  <a:schemeClr val="bg1">
                    <a:lumMod val="50000"/>
                  </a:schemeClr>
                </a:solidFill>
                <a:cs typeface="+mn-ea"/>
                <a:sym typeface="+mn-lt"/>
              </a:endParaRPr>
            </a:p>
          </p:txBody>
        </p:sp>
      </p:grpSp>
      <p:grpSp>
        <p:nvGrpSpPr>
          <p:cNvPr id="7" name="组合 6"/>
          <p:cNvGrpSpPr/>
          <p:nvPr/>
        </p:nvGrpSpPr>
        <p:grpSpPr>
          <a:xfrm>
            <a:off x="6096000" y="3112379"/>
            <a:ext cx="5955489" cy="716589"/>
            <a:chOff x="5844664" y="4906739"/>
            <a:chExt cx="6281180" cy="755777"/>
          </a:xfrm>
        </p:grpSpPr>
        <p:sp>
          <p:nvSpPr>
            <p:cNvPr id="34" name="圆角矩形 33"/>
            <p:cNvSpPr/>
            <p:nvPr/>
          </p:nvSpPr>
          <p:spPr>
            <a:xfrm>
              <a:off x="5844664" y="4906739"/>
              <a:ext cx="4854342" cy="755777"/>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cs typeface="+mn-ea"/>
                <a:sym typeface="+mn-lt"/>
              </a:endParaRPr>
            </a:p>
          </p:txBody>
        </p:sp>
        <p:sp>
          <p:nvSpPr>
            <p:cNvPr id="35" name="椭圆 34"/>
            <p:cNvSpPr/>
            <p:nvPr/>
          </p:nvSpPr>
          <p:spPr>
            <a:xfrm>
              <a:off x="5979977" y="5003357"/>
              <a:ext cx="562540" cy="562540"/>
            </a:xfrm>
            <a:prstGeom prst="ellipse">
              <a:avLst/>
            </a:prstGeom>
            <a:solidFill>
              <a:srgbClr val="0070C0"/>
            </a:solidFill>
            <a:ln>
              <a:no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r>
                <a:rPr lang="en-US" altLang="zh-CN" sz="2800" b="1" dirty="0">
                  <a:cs typeface="+mn-ea"/>
                  <a:sym typeface="+mn-lt"/>
                </a:rPr>
                <a:t>4</a:t>
              </a:r>
              <a:endParaRPr lang="zh-CN" altLang="en-US" sz="2800" b="1" dirty="0">
                <a:cs typeface="+mn-ea"/>
                <a:sym typeface="+mn-lt"/>
              </a:endParaRPr>
            </a:p>
          </p:txBody>
        </p:sp>
        <p:sp>
          <p:nvSpPr>
            <p:cNvPr id="43" name="MH_Entry_4"/>
            <p:cNvSpPr/>
            <p:nvPr>
              <p:custDataLst>
                <p:tags r:id="rId5"/>
              </p:custDataLst>
            </p:nvPr>
          </p:nvSpPr>
          <p:spPr>
            <a:xfrm>
              <a:off x="6925423" y="5061276"/>
              <a:ext cx="5200421" cy="43091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en-US" altLang="zh-CN" sz="2655" dirty="0">
                  <a:solidFill>
                    <a:schemeClr val="tx1"/>
                  </a:solidFill>
                  <a:cs typeface="+mn-ea"/>
                  <a:sym typeface="+mn-lt"/>
                </a:rPr>
                <a:t>Demise of An Ancient Civilization</a:t>
              </a:r>
              <a:endParaRPr lang="zh-CN" altLang="en-US" sz="2655" dirty="0">
                <a:solidFill>
                  <a:schemeClr val="tx1"/>
                </a:solidFill>
                <a:cs typeface="+mn-ea"/>
                <a:sym typeface="+mn-lt"/>
              </a:endParaRPr>
            </a:p>
          </p:txBody>
        </p:sp>
      </p:grpSp>
      <p:grpSp>
        <p:nvGrpSpPr>
          <p:cNvPr id="23" name="组合 22"/>
          <p:cNvGrpSpPr/>
          <p:nvPr/>
        </p:nvGrpSpPr>
        <p:grpSpPr>
          <a:xfrm>
            <a:off x="6096000" y="4073651"/>
            <a:ext cx="5627354" cy="716589"/>
            <a:chOff x="5844664" y="4906739"/>
            <a:chExt cx="5935100" cy="755777"/>
          </a:xfrm>
        </p:grpSpPr>
        <p:sp>
          <p:nvSpPr>
            <p:cNvPr id="24" name="圆角矩形 23"/>
            <p:cNvSpPr/>
            <p:nvPr/>
          </p:nvSpPr>
          <p:spPr>
            <a:xfrm>
              <a:off x="5844664" y="4906739"/>
              <a:ext cx="4854342" cy="755777"/>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cs typeface="+mn-ea"/>
                <a:sym typeface="+mn-lt"/>
              </a:endParaRPr>
            </a:p>
          </p:txBody>
        </p:sp>
        <p:sp>
          <p:nvSpPr>
            <p:cNvPr id="27" name="MH_Entry_4"/>
            <p:cNvSpPr/>
            <p:nvPr>
              <p:custDataLst>
                <p:tags r:id="rId4"/>
              </p:custDataLst>
            </p:nvPr>
          </p:nvSpPr>
          <p:spPr>
            <a:xfrm>
              <a:off x="6925423" y="5054700"/>
              <a:ext cx="4854341" cy="43091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en-US" altLang="zh-CN" sz="2655" dirty="0">
                  <a:solidFill>
                    <a:schemeClr val="tx1"/>
                  </a:solidFill>
                  <a:cs typeface="+mn-ea"/>
                  <a:sym typeface="+mn-lt"/>
                </a:rPr>
                <a:t>Multi-agents System</a:t>
              </a:r>
              <a:endParaRPr lang="zh-CN" altLang="en-US" sz="2655" dirty="0">
                <a:solidFill>
                  <a:schemeClr val="tx1"/>
                </a:solidFill>
                <a:cs typeface="+mn-ea"/>
                <a:sym typeface="+mn-lt"/>
              </a:endParaRPr>
            </a:p>
          </p:txBody>
        </p:sp>
      </p:grpSp>
      <p:grpSp>
        <p:nvGrpSpPr>
          <p:cNvPr id="2" name="组合 1"/>
          <p:cNvGrpSpPr/>
          <p:nvPr/>
        </p:nvGrpSpPr>
        <p:grpSpPr>
          <a:xfrm>
            <a:off x="13017" y="2898"/>
            <a:ext cx="5275558" cy="6857624"/>
            <a:chOff x="0" y="-14713"/>
            <a:chExt cx="5564065" cy="7232650"/>
          </a:xfrm>
          <a:effectLst>
            <a:outerShdw blurRad="419100" dist="419100" dir="5400000" algn="ctr" rotWithShape="0">
              <a:srgbClr val="000000">
                <a:alpha val="43137"/>
              </a:srgbClr>
            </a:outerShdw>
          </a:effectLst>
        </p:grpSpPr>
        <p:sp>
          <p:nvSpPr>
            <p:cNvPr id="13" name="等腰三角形 12"/>
            <p:cNvSpPr/>
            <p:nvPr/>
          </p:nvSpPr>
          <p:spPr>
            <a:xfrm rot="5400000">
              <a:off x="5171328" y="1205572"/>
              <a:ext cx="421829" cy="363645"/>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effectLst>
                  <a:outerShdw blurRad="419100" dist="419100" dir="5400000" algn="ctr" rotWithShape="0">
                    <a:srgbClr val="000000">
                      <a:alpha val="43137"/>
                    </a:srgbClr>
                  </a:outerShdw>
                </a:effectLst>
                <a:cs typeface="+mn-ea"/>
                <a:sym typeface="+mn-lt"/>
              </a:endParaRPr>
            </a:p>
          </p:txBody>
        </p:sp>
        <p:sp>
          <p:nvSpPr>
            <p:cNvPr id="12" name="矩形 11"/>
            <p:cNvSpPr/>
            <p:nvPr/>
          </p:nvSpPr>
          <p:spPr>
            <a:xfrm>
              <a:off x="0" y="-14713"/>
              <a:ext cx="5200420" cy="7232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effectLst>
                  <a:outerShdw blurRad="419100" dist="419100" dir="5400000" algn="ctr" rotWithShape="0">
                    <a:srgbClr val="000000">
                      <a:alpha val="43137"/>
                    </a:srgbClr>
                  </a:outerShdw>
                </a:effectLst>
                <a:cs typeface="+mn-ea"/>
                <a:sym typeface="+mn-lt"/>
              </a:endParaRPr>
            </a:p>
          </p:txBody>
        </p:sp>
      </p:grpSp>
      <p:sp>
        <p:nvSpPr>
          <p:cNvPr id="22" name="同心圆 21"/>
          <p:cNvSpPr/>
          <p:nvPr/>
        </p:nvSpPr>
        <p:spPr>
          <a:xfrm>
            <a:off x="716266" y="1587254"/>
            <a:ext cx="3131726" cy="3131726"/>
          </a:xfrm>
          <a:prstGeom prst="donut">
            <a:avLst>
              <a:gd name="adj" fmla="val 15195"/>
            </a:avLst>
          </a:prstGeom>
          <a:solidFill>
            <a:schemeClr val="bg1"/>
          </a:solidFill>
          <a:ln>
            <a:noFill/>
          </a:ln>
          <a:effectLst>
            <a:outerShdw blurRad="419100" dist="419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3413" b="1" dirty="0">
              <a:solidFill>
                <a:schemeClr val="bg1">
                  <a:lumMod val="50000"/>
                </a:schemeClr>
              </a:solidFill>
              <a:cs typeface="+mn-ea"/>
              <a:sym typeface="+mn-lt"/>
            </a:endParaRPr>
          </a:p>
        </p:txBody>
      </p:sp>
      <p:sp>
        <p:nvSpPr>
          <p:cNvPr id="37" name="MH_Entry_2"/>
          <p:cNvSpPr/>
          <p:nvPr>
            <p:custDataLst>
              <p:tags r:id="rId1"/>
            </p:custDataLst>
          </p:nvPr>
        </p:nvSpPr>
        <p:spPr>
          <a:xfrm>
            <a:off x="7120720" y="2308964"/>
            <a:ext cx="3208284" cy="40857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en-US" altLang="zh-CN" sz="2655" dirty="0">
                <a:solidFill>
                  <a:schemeClr val="tx1"/>
                </a:solidFill>
                <a:cs typeface="+mn-ea"/>
                <a:sym typeface="+mn-lt"/>
              </a:rPr>
              <a:t>Complex Networks</a:t>
            </a:r>
          </a:p>
        </p:txBody>
      </p:sp>
      <p:sp>
        <p:nvSpPr>
          <p:cNvPr id="30" name="椭圆 29">
            <a:extLst>
              <a:ext uri="{FF2B5EF4-FFF2-40B4-BE49-F238E27FC236}">
                <a16:creationId xmlns:a16="http://schemas.microsoft.com/office/drawing/2014/main" id="{3714C223-B6A7-5C48-A83D-B57F1D84905D}"/>
              </a:ext>
            </a:extLst>
          </p:cNvPr>
          <p:cNvSpPr/>
          <p:nvPr/>
        </p:nvSpPr>
        <p:spPr>
          <a:xfrm>
            <a:off x="6224296" y="4152997"/>
            <a:ext cx="533371" cy="533372"/>
          </a:xfrm>
          <a:prstGeom prst="ellipse">
            <a:avLst/>
          </a:prstGeom>
          <a:solidFill>
            <a:srgbClr val="0070C0"/>
          </a:solidFill>
          <a:ln>
            <a:no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r>
              <a:rPr lang="en-US" altLang="zh-CN" sz="2800" b="1" dirty="0">
                <a:cs typeface="+mn-ea"/>
                <a:sym typeface="+mn-lt"/>
              </a:rPr>
              <a:t>5</a:t>
            </a:r>
            <a:endParaRPr lang="zh-CN" altLang="en-US" sz="2800" b="1" dirty="0">
              <a:cs typeface="+mn-ea"/>
              <a:sym typeface="+mn-lt"/>
            </a:endParaRPr>
          </a:p>
        </p:txBody>
      </p:sp>
      <p:grpSp>
        <p:nvGrpSpPr>
          <p:cNvPr id="33" name="组合 32">
            <a:extLst>
              <a:ext uri="{FF2B5EF4-FFF2-40B4-BE49-F238E27FC236}">
                <a16:creationId xmlns:a16="http://schemas.microsoft.com/office/drawing/2014/main" id="{F7FDC8F8-EB4B-DA45-9B90-29D1D2B4833B}"/>
              </a:ext>
            </a:extLst>
          </p:cNvPr>
          <p:cNvGrpSpPr/>
          <p:nvPr/>
        </p:nvGrpSpPr>
        <p:grpSpPr>
          <a:xfrm>
            <a:off x="6096000" y="4973222"/>
            <a:ext cx="5591945" cy="716589"/>
            <a:chOff x="5844664" y="4906739"/>
            <a:chExt cx="5897755" cy="755777"/>
          </a:xfrm>
        </p:grpSpPr>
        <p:sp>
          <p:nvSpPr>
            <p:cNvPr id="36" name="圆角矩形 35">
              <a:extLst>
                <a:ext uri="{FF2B5EF4-FFF2-40B4-BE49-F238E27FC236}">
                  <a16:creationId xmlns:a16="http://schemas.microsoft.com/office/drawing/2014/main" id="{58A2F885-703F-0647-A659-031D2B904A3E}"/>
                </a:ext>
              </a:extLst>
            </p:cNvPr>
            <p:cNvSpPr/>
            <p:nvPr/>
          </p:nvSpPr>
          <p:spPr>
            <a:xfrm>
              <a:off x="5844664" y="4906739"/>
              <a:ext cx="4854342" cy="755777"/>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cs typeface="+mn-ea"/>
                <a:sym typeface="+mn-lt"/>
              </a:endParaRPr>
            </a:p>
          </p:txBody>
        </p:sp>
        <p:sp>
          <p:nvSpPr>
            <p:cNvPr id="38" name="MH_Entry_4">
              <a:extLst>
                <a:ext uri="{FF2B5EF4-FFF2-40B4-BE49-F238E27FC236}">
                  <a16:creationId xmlns:a16="http://schemas.microsoft.com/office/drawing/2014/main" id="{27CD6D74-AB5E-9A4C-86C1-014CDB95CADD}"/>
                </a:ext>
              </a:extLst>
            </p:cNvPr>
            <p:cNvSpPr/>
            <p:nvPr>
              <p:custDataLst>
                <p:tags r:id="rId3"/>
              </p:custDataLst>
            </p:nvPr>
          </p:nvSpPr>
          <p:spPr>
            <a:xfrm>
              <a:off x="6888078" y="5069174"/>
              <a:ext cx="4854341" cy="43091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en-US" altLang="zh-CN" sz="2655" dirty="0">
                  <a:solidFill>
                    <a:schemeClr val="tx1"/>
                  </a:solidFill>
                  <a:cs typeface="+mn-ea"/>
                </a:rPr>
                <a:t>Simulate human society</a:t>
              </a:r>
            </a:p>
          </p:txBody>
        </p:sp>
      </p:grpSp>
      <p:sp>
        <p:nvSpPr>
          <p:cNvPr id="39" name="椭圆 38">
            <a:extLst>
              <a:ext uri="{FF2B5EF4-FFF2-40B4-BE49-F238E27FC236}">
                <a16:creationId xmlns:a16="http://schemas.microsoft.com/office/drawing/2014/main" id="{F1C06CE3-E0EF-2945-A950-CF186D96C4FB}"/>
              </a:ext>
            </a:extLst>
          </p:cNvPr>
          <p:cNvSpPr/>
          <p:nvPr/>
        </p:nvSpPr>
        <p:spPr>
          <a:xfrm>
            <a:off x="6224296" y="5052568"/>
            <a:ext cx="533371" cy="533372"/>
          </a:xfrm>
          <a:prstGeom prst="ellipse">
            <a:avLst/>
          </a:prstGeom>
          <a:solidFill>
            <a:srgbClr val="0070C0"/>
          </a:solidFill>
          <a:ln>
            <a:no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r>
              <a:rPr lang="en-US" altLang="zh-CN" sz="2800" b="1" dirty="0">
                <a:cs typeface="+mn-ea"/>
                <a:sym typeface="+mn-lt"/>
              </a:rPr>
              <a:t>6</a:t>
            </a:r>
            <a:endParaRPr lang="zh-CN" altLang="en-US" sz="2800" b="1" dirty="0">
              <a:cs typeface="+mn-ea"/>
              <a:sym typeface="+mn-lt"/>
            </a:endParaRPr>
          </a:p>
        </p:txBody>
      </p:sp>
      <p:sp>
        <p:nvSpPr>
          <p:cNvPr id="25" name="椭圆 24"/>
          <p:cNvSpPr/>
          <p:nvPr/>
        </p:nvSpPr>
        <p:spPr>
          <a:xfrm>
            <a:off x="595883" y="2411661"/>
            <a:ext cx="3372492" cy="1506189"/>
          </a:xfrm>
          <a:prstGeom prst="ellipse">
            <a:avLst/>
          </a:prstGeom>
          <a:noFill/>
          <a:ln>
            <a:no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r>
              <a:rPr lang="en-US" altLang="zh-CN" sz="2800" b="1" i="0" u="none" strike="noStrike" dirty="0">
                <a:solidFill>
                  <a:schemeClr val="bg1"/>
                </a:solidFill>
                <a:effectLst/>
                <a:latin typeface="Helvetica" pitchFamily="2" charset="0"/>
              </a:rPr>
              <a:t>CONTENTS</a:t>
            </a:r>
            <a:endParaRPr lang="zh-CN" altLang="en-US" sz="1600" b="1" dirty="0">
              <a:solidFill>
                <a:schemeClr val="bg1"/>
              </a:solidFill>
              <a:latin typeface="Adobe 宋体 Std L" panose="02020300000000000000" pitchFamily="18" charset="-122"/>
              <a:ea typeface="Adobe 宋体 Std L" panose="02020300000000000000" pitchFamily="18" charset="-122"/>
              <a:cs typeface="Times New Roman" panose="02020603050405020304" pitchFamily="18" charset="0"/>
              <a:sym typeface="+mn-lt"/>
            </a:endParaRPr>
          </a:p>
        </p:txBody>
      </p:sp>
      <p:grpSp>
        <p:nvGrpSpPr>
          <p:cNvPr id="44" name="组合 43">
            <a:extLst>
              <a:ext uri="{FF2B5EF4-FFF2-40B4-BE49-F238E27FC236}">
                <a16:creationId xmlns:a16="http://schemas.microsoft.com/office/drawing/2014/main" id="{C4D5872A-C9CD-DE4D-86ED-055EF11A9CBE}"/>
              </a:ext>
            </a:extLst>
          </p:cNvPr>
          <p:cNvGrpSpPr/>
          <p:nvPr/>
        </p:nvGrpSpPr>
        <p:grpSpPr>
          <a:xfrm>
            <a:off x="6096000" y="5989620"/>
            <a:ext cx="5591945" cy="716589"/>
            <a:chOff x="5844664" y="4906739"/>
            <a:chExt cx="5897755" cy="755777"/>
          </a:xfrm>
        </p:grpSpPr>
        <p:sp>
          <p:nvSpPr>
            <p:cNvPr id="45" name="圆角矩形 44">
              <a:extLst>
                <a:ext uri="{FF2B5EF4-FFF2-40B4-BE49-F238E27FC236}">
                  <a16:creationId xmlns:a16="http://schemas.microsoft.com/office/drawing/2014/main" id="{E9177D4F-7BC9-D942-A98D-115D9FFED0E3}"/>
                </a:ext>
              </a:extLst>
            </p:cNvPr>
            <p:cNvSpPr/>
            <p:nvPr/>
          </p:nvSpPr>
          <p:spPr>
            <a:xfrm>
              <a:off x="5844664" y="4906739"/>
              <a:ext cx="4854342" cy="755777"/>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endParaRPr lang="zh-CN" altLang="en-US" sz="1432">
                <a:cs typeface="+mn-ea"/>
                <a:sym typeface="+mn-lt"/>
              </a:endParaRPr>
            </a:p>
          </p:txBody>
        </p:sp>
        <p:sp>
          <p:nvSpPr>
            <p:cNvPr id="46" name="MH_Entry_4">
              <a:extLst>
                <a:ext uri="{FF2B5EF4-FFF2-40B4-BE49-F238E27FC236}">
                  <a16:creationId xmlns:a16="http://schemas.microsoft.com/office/drawing/2014/main" id="{1BEB069B-14AF-004C-959A-8660E2381187}"/>
                </a:ext>
              </a:extLst>
            </p:cNvPr>
            <p:cNvSpPr/>
            <p:nvPr>
              <p:custDataLst>
                <p:tags r:id="rId2"/>
              </p:custDataLst>
            </p:nvPr>
          </p:nvSpPr>
          <p:spPr>
            <a:xfrm>
              <a:off x="6888078" y="5057407"/>
              <a:ext cx="4854341" cy="45445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defTabSz="914400">
                <a:defRPr/>
              </a:pPr>
              <a:r>
                <a:rPr lang="en-US" altLang="zh-CN" sz="2800" b="1" dirty="0">
                  <a:solidFill>
                    <a:schemeClr val="tx1"/>
                  </a:solidFill>
                  <a:ea typeface="宋体" panose="02010600030101010101" pitchFamily="2" charset="-122"/>
                </a:rPr>
                <a:t>Social Norm</a:t>
              </a:r>
              <a:endParaRPr kumimoji="0" lang="zh-CN" altLang="en-US" sz="2800" b="1" i="0" u="none" strike="noStrike" kern="1200" cap="none" spc="0" normalizeH="0" baseline="0" noProof="0" dirty="0">
                <a:ln>
                  <a:noFill/>
                </a:ln>
                <a:solidFill>
                  <a:schemeClr val="tx1"/>
                </a:solidFill>
                <a:effectLst/>
                <a:uLnTx/>
                <a:uFillTx/>
                <a:ea typeface="宋体" panose="02010600030101010101" pitchFamily="2" charset="-122"/>
                <a:cs typeface="+mn-cs"/>
              </a:endParaRPr>
            </a:p>
          </p:txBody>
        </p:sp>
      </p:grpSp>
      <p:sp>
        <p:nvSpPr>
          <p:cNvPr id="47" name="椭圆 46">
            <a:extLst>
              <a:ext uri="{FF2B5EF4-FFF2-40B4-BE49-F238E27FC236}">
                <a16:creationId xmlns:a16="http://schemas.microsoft.com/office/drawing/2014/main" id="{5FFC81F3-FF7E-B243-90BC-3C05E6BD6C08}"/>
              </a:ext>
            </a:extLst>
          </p:cNvPr>
          <p:cNvSpPr/>
          <p:nvPr/>
        </p:nvSpPr>
        <p:spPr>
          <a:xfrm>
            <a:off x="6242519" y="6081228"/>
            <a:ext cx="533371" cy="533372"/>
          </a:xfrm>
          <a:prstGeom prst="ellipse">
            <a:avLst/>
          </a:prstGeom>
          <a:solidFill>
            <a:srgbClr val="0070C0"/>
          </a:solidFill>
          <a:ln>
            <a:noFill/>
          </a:ln>
          <a:effectLst>
            <a:outerShdw blurRad="419100" dist="419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957" tIns="34478" rIns="68957" bIns="34478" rtlCol="0" anchor="ctr"/>
          <a:lstStyle/>
          <a:p>
            <a:pPr algn="ctr"/>
            <a:r>
              <a:rPr lang="en-US" altLang="zh-CN" sz="2800" b="1" dirty="0">
                <a:cs typeface="+mn-ea"/>
                <a:sym typeface="+mn-lt"/>
              </a:rPr>
              <a:t>7</a:t>
            </a:r>
            <a:endParaRPr lang="zh-CN" altLang="en-US" sz="2800" b="1" dirty="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网络层面的评价指标</a:t>
            </a:r>
          </a:p>
        </p:txBody>
      </p:sp>
      <p:pic>
        <p:nvPicPr>
          <p:cNvPr id="5" name="图片 4">
            <a:extLst>
              <a:ext uri="{FF2B5EF4-FFF2-40B4-BE49-F238E27FC236}">
                <a16:creationId xmlns:a16="http://schemas.microsoft.com/office/drawing/2014/main" id="{9E4FA2AD-140C-9349-B1B4-F156C1DA1027}"/>
              </a:ext>
            </a:extLst>
          </p:cNvPr>
          <p:cNvPicPr>
            <a:picLocks noChangeAspect="1"/>
          </p:cNvPicPr>
          <p:nvPr/>
        </p:nvPicPr>
        <p:blipFill>
          <a:blip r:embed="rId3"/>
          <a:stretch>
            <a:fillRect/>
          </a:stretch>
        </p:blipFill>
        <p:spPr>
          <a:xfrm>
            <a:off x="1695450" y="1563075"/>
            <a:ext cx="8801100" cy="4648200"/>
          </a:xfrm>
          <a:prstGeom prst="rect">
            <a:avLst/>
          </a:prstGeom>
        </p:spPr>
      </p:pic>
    </p:spTree>
    <p:extLst>
      <p:ext uri="{BB962C8B-B14F-4D97-AF65-F5344CB8AC3E}">
        <p14:creationId xmlns:p14="http://schemas.microsoft.com/office/powerpoint/2010/main" val="2403116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3. Complex Networks</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i="0" dirty="0">
                <a:effectLst/>
                <a:latin typeface="-apple-system-font"/>
              </a:rPr>
              <a:t>网络层面的评价指标</a:t>
            </a:r>
          </a:p>
        </p:txBody>
      </p:sp>
      <p:pic>
        <p:nvPicPr>
          <p:cNvPr id="6" name="图片 5">
            <a:extLst>
              <a:ext uri="{FF2B5EF4-FFF2-40B4-BE49-F238E27FC236}">
                <a16:creationId xmlns:a16="http://schemas.microsoft.com/office/drawing/2014/main" id="{37601084-2FF7-E745-9F9F-C5CBDF596F80}"/>
              </a:ext>
            </a:extLst>
          </p:cNvPr>
          <p:cNvPicPr>
            <a:picLocks noChangeAspect="1"/>
          </p:cNvPicPr>
          <p:nvPr/>
        </p:nvPicPr>
        <p:blipFill>
          <a:blip r:embed="rId3"/>
          <a:stretch>
            <a:fillRect/>
          </a:stretch>
        </p:blipFill>
        <p:spPr>
          <a:xfrm>
            <a:off x="1739900" y="1276350"/>
            <a:ext cx="8712200" cy="4305300"/>
          </a:xfrm>
          <a:prstGeom prst="rect">
            <a:avLst/>
          </a:prstGeom>
        </p:spPr>
      </p:pic>
    </p:spTree>
    <p:extLst>
      <p:ext uri="{BB962C8B-B14F-4D97-AF65-F5344CB8AC3E}">
        <p14:creationId xmlns:p14="http://schemas.microsoft.com/office/powerpoint/2010/main" val="2768319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2"/>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2" name="矩形 21"/>
          <p:cNvSpPr/>
          <p:nvPr/>
        </p:nvSpPr>
        <p:spPr>
          <a:xfrm>
            <a:off x="3944455" y="2591337"/>
            <a:ext cx="8247545" cy="160275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2"/>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p:cNvSpPr/>
            <p:nvPr/>
          </p:nvSpPr>
          <p:spPr>
            <a:xfrm>
              <a:off x="3145037" y="2941832"/>
              <a:ext cx="535724" cy="923330"/>
            </a:xfrm>
            <a:prstGeom prst="rect">
              <a:avLst/>
            </a:prstGeom>
          </p:spPr>
          <p:txBody>
            <a:bodyPr wrap="none"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ea typeface="宋体" panose="02010600030101010101" pitchFamily="2" charset="-122"/>
                </a:rPr>
                <a:t>4</a:t>
              </a:r>
              <a:endParaRPr kumimoji="0" lang="zh-CN" altLang="en-US" sz="5400" b="0" i="0" u="none" strike="noStrike" kern="1200" cap="none" spc="0" normalizeH="0" baseline="0" noProof="0" dirty="0">
                <a:ln>
                  <a:noFill/>
                </a:ln>
                <a:solidFill>
                  <a:prstClr val="white"/>
                </a:solidFill>
                <a:effectLst/>
                <a:uLnTx/>
                <a:uFillTx/>
                <a:ea typeface="宋体" panose="02010600030101010101" pitchFamily="2" charset="-122"/>
              </a:endParaRPr>
            </a:p>
          </p:txBody>
        </p:sp>
      </p:grpSp>
      <p:sp>
        <p:nvSpPr>
          <p:cNvPr id="12" name="矩形 11"/>
          <p:cNvSpPr/>
          <p:nvPr/>
        </p:nvSpPr>
        <p:spPr>
          <a:xfrm>
            <a:off x="4724400" y="2937166"/>
            <a:ext cx="7159332" cy="707886"/>
          </a:xfrm>
          <a:prstGeom prst="rect">
            <a:avLst/>
          </a:prstGeom>
        </p:spPr>
        <p:txBody>
          <a:bodyPr wrap="none">
            <a:spAutoFit/>
          </a:bodyPr>
          <a:lstStyle/>
          <a:p>
            <a:pPr defTabSz="914400">
              <a:defRPr/>
            </a:pPr>
            <a:r>
              <a:rPr lang="en-US" altLang="zh-CN" sz="4000" b="1" dirty="0">
                <a:solidFill>
                  <a:prstClr val="white"/>
                </a:solidFill>
                <a:ea typeface="宋体" panose="02010600030101010101" pitchFamily="2" charset="-122"/>
              </a:rPr>
              <a:t>Demise of An Ancient Civilization</a:t>
            </a:r>
            <a:endParaRPr kumimoji="0" lang="zh-CN" altLang="en-US" sz="4000" b="1" i="0" u="none" strike="noStrike" kern="1200" cap="none" spc="0" normalizeH="0" baseline="0" noProof="0" dirty="0">
              <a:ln>
                <a:noFill/>
              </a:ln>
              <a:solidFill>
                <a:prstClr val="white"/>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695111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4. Demise of An Ancient Civilization</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dirty="0"/>
              <a:t>揭示古气候时间序列的转变和气候驱动的古代文明的消亡 </a:t>
            </a:r>
            <a:endParaRPr lang="zh-CN" altLang="en-US" b="1" i="0" dirty="0">
              <a:effectLst/>
              <a:latin typeface="-apple-system-font"/>
            </a:endParaRPr>
          </a:p>
        </p:txBody>
      </p:sp>
      <p:pic>
        <p:nvPicPr>
          <p:cNvPr id="5" name="图片 4">
            <a:extLst>
              <a:ext uri="{FF2B5EF4-FFF2-40B4-BE49-F238E27FC236}">
                <a16:creationId xmlns:a16="http://schemas.microsoft.com/office/drawing/2014/main" id="{04CAB3BC-4C2B-814B-B5FF-535F6E7D5331}"/>
              </a:ext>
            </a:extLst>
          </p:cNvPr>
          <p:cNvPicPr>
            <a:picLocks noChangeAspect="1"/>
          </p:cNvPicPr>
          <p:nvPr/>
        </p:nvPicPr>
        <p:blipFill>
          <a:blip r:embed="rId3"/>
          <a:stretch>
            <a:fillRect/>
          </a:stretch>
        </p:blipFill>
        <p:spPr>
          <a:xfrm>
            <a:off x="611367" y="1331472"/>
            <a:ext cx="7734291" cy="5526528"/>
          </a:xfrm>
          <a:prstGeom prst="rect">
            <a:avLst/>
          </a:prstGeom>
        </p:spPr>
      </p:pic>
      <p:sp>
        <p:nvSpPr>
          <p:cNvPr id="10" name="文本框 9">
            <a:extLst>
              <a:ext uri="{FF2B5EF4-FFF2-40B4-BE49-F238E27FC236}">
                <a16:creationId xmlns:a16="http://schemas.microsoft.com/office/drawing/2014/main" id="{83BA8955-1A12-AE45-8272-1B2B1B7C4B8B}"/>
              </a:ext>
            </a:extLst>
          </p:cNvPr>
          <p:cNvSpPr txBox="1"/>
          <p:nvPr/>
        </p:nvSpPr>
        <p:spPr>
          <a:xfrm>
            <a:off x="8345658" y="646725"/>
            <a:ext cx="3539775" cy="5909310"/>
          </a:xfrm>
          <a:prstGeom prst="rect">
            <a:avLst/>
          </a:prstGeom>
          <a:noFill/>
        </p:spPr>
        <p:txBody>
          <a:bodyPr wrap="square">
            <a:spAutoFit/>
          </a:bodyPr>
          <a:lstStyle/>
          <a:p>
            <a:r>
              <a:rPr lang="zh-CN" altLang="en-US" dirty="0"/>
              <a:t>结合三种不同方法的混合方法的动机是为了进行以下时间序列分析任务：</a:t>
            </a:r>
            <a:endParaRPr lang="en-US" altLang="zh-CN" dirty="0"/>
          </a:p>
          <a:p>
            <a:pPr marL="400050" indent="-400050">
              <a:buAutoNum type="romanLcParenBoth"/>
            </a:pPr>
            <a:r>
              <a:rPr lang="zh-CN" altLang="en-US" dirty="0"/>
              <a:t>识别发生转变的时间点，</a:t>
            </a:r>
            <a:endParaRPr lang="en-US" altLang="zh-CN" dirty="0"/>
          </a:p>
          <a:p>
            <a:pPr marL="400050" indent="-400050">
              <a:buAutoNum type="romanLcParenBoth"/>
            </a:pPr>
            <a:r>
              <a:rPr lang="zh-CN" altLang="en-US" dirty="0"/>
              <a:t>将动态分成不同的动力学模式，并可视化这些聚类，</a:t>
            </a:r>
            <a:endParaRPr lang="en-US" altLang="zh-CN" dirty="0"/>
          </a:p>
          <a:p>
            <a:pPr marL="400050" indent="-400050">
              <a:buAutoNum type="romanLcParenBoth"/>
            </a:pPr>
            <a:r>
              <a:rPr lang="zh-CN" altLang="en-US" dirty="0"/>
              <a:t>重建底层动力学的变化。</a:t>
            </a:r>
            <a:endParaRPr lang="en-US" altLang="zh-CN" dirty="0"/>
          </a:p>
          <a:p>
            <a:pPr marL="400050" indent="-400050">
              <a:buAutoNum type="romanLcParenBoth"/>
            </a:pPr>
            <a:endParaRPr lang="en-US" altLang="zh-CN" dirty="0"/>
          </a:p>
          <a:p>
            <a:r>
              <a:rPr lang="zh-CN" altLang="en-US" dirty="0"/>
              <a:t>特别地，我们需要一种适合分析古气候时间序列的方法；也就是说，它在存在噪声和缺失值的情况下仍然准确。我们的混合方法包括四个步骤。</a:t>
            </a:r>
            <a:endParaRPr lang="en-US" altLang="zh-CN" dirty="0"/>
          </a:p>
          <a:p>
            <a:r>
              <a:rPr lang="zh-CN" altLang="en-US" dirty="0"/>
              <a:t>步骤1：使用时间延迟嵌入将时间序列中的每个点投射到高维空间。</a:t>
            </a:r>
            <a:endParaRPr lang="en-US" altLang="zh-CN" dirty="0"/>
          </a:p>
          <a:p>
            <a:r>
              <a:rPr lang="zh-CN" altLang="en-US" dirty="0"/>
              <a:t>步骤2：使用时间延迟嵌入的数据构建复现图。</a:t>
            </a:r>
            <a:endParaRPr lang="en-US" altLang="zh-CN" dirty="0"/>
          </a:p>
          <a:p>
            <a:r>
              <a:rPr lang="zh-CN" altLang="en-US" dirty="0"/>
              <a:t>步骤3：应用Laplacian特征映射从复现图中提取低维流形。</a:t>
            </a:r>
            <a:endParaRPr lang="en-US" altLang="zh-CN" dirty="0"/>
          </a:p>
          <a:p>
            <a:r>
              <a:rPr lang="zh-CN" altLang="en-US" dirty="0"/>
              <a:t>步骤4：在步骤3的低维流形上计算费舍尔信息。</a:t>
            </a:r>
          </a:p>
        </p:txBody>
      </p:sp>
    </p:spTree>
    <p:extLst>
      <p:ext uri="{BB962C8B-B14F-4D97-AF65-F5344CB8AC3E}">
        <p14:creationId xmlns:p14="http://schemas.microsoft.com/office/powerpoint/2010/main" val="1117172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4. Demise of An Ancient Civilization</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dirty="0"/>
              <a:t>揭示古气候时间序列的转变和气候驱动的古代文明的消亡 </a:t>
            </a:r>
            <a:endParaRPr lang="zh-CN" altLang="en-US" b="1" i="0" dirty="0">
              <a:effectLst/>
              <a:latin typeface="-apple-system-font"/>
            </a:endParaRPr>
          </a:p>
        </p:txBody>
      </p:sp>
      <p:sp>
        <p:nvSpPr>
          <p:cNvPr id="10" name="文本框 9">
            <a:extLst>
              <a:ext uri="{FF2B5EF4-FFF2-40B4-BE49-F238E27FC236}">
                <a16:creationId xmlns:a16="http://schemas.microsoft.com/office/drawing/2014/main" id="{83BA8955-1A12-AE45-8272-1B2B1B7C4B8B}"/>
              </a:ext>
            </a:extLst>
          </p:cNvPr>
          <p:cNvSpPr txBox="1"/>
          <p:nvPr/>
        </p:nvSpPr>
        <p:spPr>
          <a:xfrm>
            <a:off x="8249405" y="2011739"/>
            <a:ext cx="3539775" cy="3970318"/>
          </a:xfrm>
          <a:prstGeom prst="rect">
            <a:avLst/>
          </a:prstGeom>
          <a:noFill/>
        </p:spPr>
        <p:txBody>
          <a:bodyPr wrap="square">
            <a:spAutoFit/>
          </a:bodyPr>
          <a:lstStyle/>
          <a:p>
            <a:r>
              <a:rPr lang="zh-CN" altLang="en-US" dirty="0"/>
              <a:t>印度河流域文明的演变。</a:t>
            </a:r>
            <a:endParaRPr lang="en-US" altLang="zh-CN" dirty="0"/>
          </a:p>
          <a:p>
            <a:endParaRPr lang="en-US" altLang="zh-CN" dirty="0"/>
          </a:p>
          <a:p>
            <a:r>
              <a:rPr lang="zh-CN" altLang="en-US" dirty="0"/>
              <a:t>印度河流域文明在不同发展阶段的聚落；我们进一步将晚期划分为晚晚期和早晚期，因为文明的最终消亡发生在这两个阶段的交界处。</a:t>
            </a:r>
            <a:endParaRPr lang="en-US" altLang="zh-CN" dirty="0"/>
          </a:p>
          <a:p>
            <a:endParaRPr lang="en-US" altLang="zh-CN" dirty="0"/>
          </a:p>
          <a:p>
            <a:r>
              <a:rPr lang="zh-CN" altLang="en-US" dirty="0"/>
              <a:t>该地图的数据由作者从各种来源汇编，并与现有的一些考古出版物进行了准确性比较。</a:t>
            </a:r>
            <a:endParaRPr lang="en-US" altLang="zh-CN" dirty="0"/>
          </a:p>
          <a:p>
            <a:endParaRPr lang="en-US" altLang="zh-CN" dirty="0"/>
          </a:p>
          <a:p>
            <a:r>
              <a:rPr lang="en-US" altLang="zh-CN" dirty="0"/>
              <a:t>BP:</a:t>
            </a:r>
            <a:r>
              <a:rPr lang="zh-CN" altLang="en-US" dirty="0"/>
              <a:t> </a:t>
            </a:r>
            <a:r>
              <a:rPr lang="en-US" altLang="zh-CN" dirty="0"/>
              <a:t>(Before Present)</a:t>
            </a:r>
            <a:r>
              <a:rPr lang="zh-CN" altLang="en-US" dirty="0"/>
              <a:t>在考古学中为</a:t>
            </a:r>
            <a:r>
              <a:rPr lang="en-US" altLang="zh-CN" dirty="0"/>
              <a:t>"</a:t>
            </a:r>
            <a:r>
              <a:rPr lang="zh-CN" altLang="en-US" dirty="0"/>
              <a:t>距今年代</a:t>
            </a:r>
            <a:r>
              <a:rPr lang="en-US" altLang="zh-CN" dirty="0"/>
              <a:t>"</a:t>
            </a:r>
            <a:r>
              <a:rPr lang="zh-CN" altLang="en-US" dirty="0"/>
              <a:t>之意</a:t>
            </a:r>
          </a:p>
        </p:txBody>
      </p:sp>
      <p:pic>
        <p:nvPicPr>
          <p:cNvPr id="6" name="图片 5">
            <a:extLst>
              <a:ext uri="{FF2B5EF4-FFF2-40B4-BE49-F238E27FC236}">
                <a16:creationId xmlns:a16="http://schemas.microsoft.com/office/drawing/2014/main" id="{98E42432-8189-BE4D-9A24-92D8A419209B}"/>
              </a:ext>
            </a:extLst>
          </p:cNvPr>
          <p:cNvPicPr>
            <a:picLocks noChangeAspect="1"/>
          </p:cNvPicPr>
          <p:nvPr/>
        </p:nvPicPr>
        <p:blipFill>
          <a:blip r:embed="rId3"/>
          <a:stretch>
            <a:fillRect/>
          </a:stretch>
        </p:blipFill>
        <p:spPr>
          <a:xfrm>
            <a:off x="150056" y="1191894"/>
            <a:ext cx="7786581" cy="5503919"/>
          </a:xfrm>
          <a:prstGeom prst="rect">
            <a:avLst/>
          </a:prstGeom>
        </p:spPr>
      </p:pic>
    </p:spTree>
    <p:extLst>
      <p:ext uri="{BB962C8B-B14F-4D97-AF65-F5344CB8AC3E}">
        <p14:creationId xmlns:p14="http://schemas.microsoft.com/office/powerpoint/2010/main" val="3281923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4. Demise of An Ancient Civilization</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b="1" dirty="0"/>
              <a:t>揭示古气候时间序列的转变和气候驱动的古代文明的消亡 </a:t>
            </a:r>
            <a:endParaRPr lang="zh-CN" altLang="en-US" b="1" i="0" dirty="0">
              <a:effectLst/>
              <a:latin typeface="-apple-system-font"/>
            </a:endParaRPr>
          </a:p>
        </p:txBody>
      </p:sp>
      <p:pic>
        <p:nvPicPr>
          <p:cNvPr id="6" name="图片 5">
            <a:extLst>
              <a:ext uri="{FF2B5EF4-FFF2-40B4-BE49-F238E27FC236}">
                <a16:creationId xmlns:a16="http://schemas.microsoft.com/office/drawing/2014/main" id="{F8AF8F53-3FA4-E248-B851-5A7EBA288CD8}"/>
              </a:ext>
            </a:extLst>
          </p:cNvPr>
          <p:cNvPicPr>
            <a:picLocks noChangeAspect="1"/>
          </p:cNvPicPr>
          <p:nvPr/>
        </p:nvPicPr>
        <p:blipFill>
          <a:blip r:embed="rId3"/>
          <a:stretch>
            <a:fillRect/>
          </a:stretch>
        </p:blipFill>
        <p:spPr>
          <a:xfrm>
            <a:off x="222304" y="1222780"/>
            <a:ext cx="9013658" cy="5241519"/>
          </a:xfrm>
          <a:prstGeom prst="rect">
            <a:avLst/>
          </a:prstGeom>
        </p:spPr>
      </p:pic>
      <p:sp>
        <p:nvSpPr>
          <p:cNvPr id="12" name="文本框 11">
            <a:extLst>
              <a:ext uri="{FF2B5EF4-FFF2-40B4-BE49-F238E27FC236}">
                <a16:creationId xmlns:a16="http://schemas.microsoft.com/office/drawing/2014/main" id="{3856D861-D341-4848-9D8D-D65BBB378628}"/>
              </a:ext>
            </a:extLst>
          </p:cNvPr>
          <p:cNvSpPr txBox="1"/>
          <p:nvPr/>
        </p:nvSpPr>
        <p:spPr>
          <a:xfrm>
            <a:off x="9348536" y="1335897"/>
            <a:ext cx="2621159" cy="2031325"/>
          </a:xfrm>
          <a:prstGeom prst="rect">
            <a:avLst/>
          </a:prstGeom>
          <a:noFill/>
        </p:spPr>
        <p:txBody>
          <a:bodyPr wrap="square">
            <a:spAutoFit/>
          </a:bodyPr>
          <a:lstStyle/>
          <a:p>
            <a:r>
              <a:rPr lang="zh-CN" altLang="en-US" dirty="0"/>
              <a:t>图显示了带有红色、蓝色和灰色带的时间序列，突出了印度河流域文明演变的三个阶段：晚期（红色）、成熟期（蓝色）和早期阶段（灰色）。</a:t>
            </a:r>
          </a:p>
        </p:txBody>
      </p:sp>
      <p:sp>
        <p:nvSpPr>
          <p:cNvPr id="15" name="文本框 14">
            <a:extLst>
              <a:ext uri="{FF2B5EF4-FFF2-40B4-BE49-F238E27FC236}">
                <a16:creationId xmlns:a16="http://schemas.microsoft.com/office/drawing/2014/main" id="{3B10A7D7-1E5F-8F48-BDB1-8B319AE2A67C}"/>
              </a:ext>
            </a:extLst>
          </p:cNvPr>
          <p:cNvSpPr txBox="1"/>
          <p:nvPr/>
        </p:nvSpPr>
        <p:spPr>
          <a:xfrm>
            <a:off x="9348535" y="3822520"/>
            <a:ext cx="2937431" cy="2585323"/>
          </a:xfrm>
          <a:prstGeom prst="rect">
            <a:avLst/>
          </a:prstGeom>
          <a:noFill/>
        </p:spPr>
        <p:txBody>
          <a:bodyPr wrap="square">
            <a:spAutoFit/>
          </a:bodyPr>
          <a:lstStyle/>
          <a:p>
            <a:r>
              <a:rPr lang="zh-CN" altLang="en-US" dirty="0"/>
              <a:t>我们观察到两次转变，事实上，一次转变发生在印度河流域文明的晚期，即约3900-3300 BP（公元前1900-1300年）；这种转变似乎发生在3500±88 BP（垂直灰线）附近。这也是印度河流域文明城市被遗弃的时期（见上图）。</a:t>
            </a:r>
          </a:p>
        </p:txBody>
      </p:sp>
    </p:spTree>
    <p:extLst>
      <p:ext uri="{BB962C8B-B14F-4D97-AF65-F5344CB8AC3E}">
        <p14:creationId xmlns:p14="http://schemas.microsoft.com/office/powerpoint/2010/main" val="2304917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2"/>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2" name="矩形 21"/>
          <p:cNvSpPr/>
          <p:nvPr/>
        </p:nvSpPr>
        <p:spPr>
          <a:xfrm>
            <a:off x="3944455" y="2591337"/>
            <a:ext cx="8247545" cy="160275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2"/>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p:cNvSpPr/>
            <p:nvPr/>
          </p:nvSpPr>
          <p:spPr>
            <a:xfrm>
              <a:off x="3145037" y="2941832"/>
              <a:ext cx="535724" cy="923330"/>
            </a:xfrm>
            <a:prstGeom prst="rect">
              <a:avLst/>
            </a:prstGeom>
          </p:spPr>
          <p:txBody>
            <a:bodyPr wrap="none"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5400" dirty="0">
                  <a:solidFill>
                    <a:prstClr val="white"/>
                  </a:solidFill>
                  <a:ea typeface="宋体" panose="02010600030101010101" pitchFamily="2" charset="-122"/>
                </a:rPr>
                <a:t>5</a:t>
              </a:r>
              <a:endParaRPr kumimoji="0" lang="zh-CN" altLang="en-US" sz="5400" b="0" i="0" u="none" strike="noStrike" kern="1200" cap="none" spc="0" normalizeH="0" baseline="0" noProof="0" dirty="0">
                <a:ln>
                  <a:noFill/>
                </a:ln>
                <a:solidFill>
                  <a:prstClr val="white"/>
                </a:solidFill>
                <a:effectLst/>
                <a:uLnTx/>
                <a:uFillTx/>
                <a:ea typeface="宋体" panose="02010600030101010101" pitchFamily="2" charset="-122"/>
              </a:endParaRPr>
            </a:p>
          </p:txBody>
        </p:sp>
      </p:grpSp>
      <p:sp>
        <p:nvSpPr>
          <p:cNvPr id="12" name="矩形 11"/>
          <p:cNvSpPr/>
          <p:nvPr/>
        </p:nvSpPr>
        <p:spPr>
          <a:xfrm>
            <a:off x="4724400" y="2937166"/>
            <a:ext cx="4537652" cy="707886"/>
          </a:xfrm>
          <a:prstGeom prst="rect">
            <a:avLst/>
          </a:prstGeom>
        </p:spPr>
        <p:txBody>
          <a:bodyPr wrap="none">
            <a:spAutoFit/>
          </a:bodyPr>
          <a:lstStyle/>
          <a:p>
            <a:pPr defTabSz="914400">
              <a:defRPr/>
            </a:pPr>
            <a:r>
              <a:rPr lang="en-US" altLang="zh-CN" sz="4000" b="1" dirty="0">
                <a:solidFill>
                  <a:prstClr val="white"/>
                </a:solidFill>
                <a:ea typeface="宋体" panose="02010600030101010101" pitchFamily="2" charset="-122"/>
              </a:rPr>
              <a:t>Multi-agents</a:t>
            </a:r>
            <a:r>
              <a:rPr lang="zh-CN" altLang="en-US" sz="4000" b="1" dirty="0">
                <a:solidFill>
                  <a:prstClr val="white"/>
                </a:solidFill>
                <a:ea typeface="宋体" panose="02010600030101010101" pitchFamily="2" charset="-122"/>
              </a:rPr>
              <a:t> </a:t>
            </a:r>
            <a:r>
              <a:rPr lang="en-US" altLang="zh-CN" sz="4000" b="1" dirty="0">
                <a:solidFill>
                  <a:prstClr val="white"/>
                </a:solidFill>
                <a:ea typeface="宋体" panose="02010600030101010101" pitchFamily="2" charset="-122"/>
              </a:rPr>
              <a:t>System</a:t>
            </a:r>
            <a:endParaRPr kumimoji="0" lang="zh-CN" altLang="en-US" sz="4000" b="1" i="0" u="none" strike="noStrike" kern="1200" cap="none" spc="0" normalizeH="0" baseline="0" noProof="0" dirty="0">
              <a:ln>
                <a:noFill/>
              </a:ln>
              <a:solidFill>
                <a:prstClr val="white"/>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849246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5. Multi-agents System</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dirty="0"/>
              <a:t>什么是智能体，智能体和人的区别是什么？</a:t>
            </a:r>
            <a:endParaRPr lang="zh-CN" altLang="en-US" b="1" i="0" dirty="0">
              <a:effectLst/>
              <a:latin typeface="-apple-system-font"/>
            </a:endParaRPr>
          </a:p>
        </p:txBody>
      </p:sp>
      <p:sp>
        <p:nvSpPr>
          <p:cNvPr id="11" name="文本框 10">
            <a:extLst>
              <a:ext uri="{FF2B5EF4-FFF2-40B4-BE49-F238E27FC236}">
                <a16:creationId xmlns:a16="http://schemas.microsoft.com/office/drawing/2014/main" id="{0C323BE7-140B-A84D-A1B6-4D90ACA46D15}"/>
              </a:ext>
            </a:extLst>
          </p:cNvPr>
          <p:cNvSpPr txBox="1"/>
          <p:nvPr/>
        </p:nvSpPr>
        <p:spPr>
          <a:xfrm>
            <a:off x="3050005" y="1997839"/>
            <a:ext cx="6100010" cy="3416320"/>
          </a:xfrm>
          <a:prstGeom prst="rect">
            <a:avLst/>
          </a:prstGeom>
          <a:noFill/>
        </p:spPr>
        <p:txBody>
          <a:bodyPr wrap="square">
            <a:spAutoFit/>
          </a:bodyPr>
          <a:lstStyle/>
          <a:p>
            <a:pPr>
              <a:buFont typeface="+mj-lt"/>
              <a:buAutoNum type="arabicPeriod"/>
            </a:pPr>
            <a:r>
              <a:rPr lang="zh-CN" altLang="en-US" dirty="0"/>
              <a:t>我们一般称人（一般理解为我，或者自我）为 </a:t>
            </a:r>
            <a:r>
              <a:rPr lang="en-US" altLang="zh-CN" dirty="0"/>
              <a:t>Subject </a:t>
            </a:r>
            <a:r>
              <a:rPr lang="zh-CN" altLang="en-US" dirty="0"/>
              <a:t>，既主体。是包括意识、思想的实体。是经验、知识和能动性的载体。</a:t>
            </a:r>
            <a:endParaRPr lang="en-US" altLang="zh-CN" dirty="0"/>
          </a:p>
          <a:p>
            <a:pPr>
              <a:buFont typeface="+mj-lt"/>
              <a:buAutoNum type="arabicPeriod"/>
            </a:pPr>
            <a:endParaRPr lang="zh-CN" altLang="en-US" dirty="0"/>
          </a:p>
          <a:p>
            <a:pPr>
              <a:buFont typeface="+mj-lt"/>
              <a:buAutoNum type="arabicPeriod"/>
            </a:pPr>
            <a:r>
              <a:rPr lang="zh-CN" altLang="en-US" dirty="0"/>
              <a:t>而 </a:t>
            </a:r>
            <a:r>
              <a:rPr lang="en-US" altLang="zh-CN" dirty="0"/>
              <a:t>Agent </a:t>
            </a:r>
            <a:r>
              <a:rPr lang="zh-CN" altLang="en-US" dirty="0"/>
              <a:t>是行动的主体，特指“动作</a:t>
            </a:r>
            <a:r>
              <a:rPr lang="en-US" altLang="zh-CN" dirty="0"/>
              <a:t>/</a:t>
            </a:r>
            <a:r>
              <a:rPr lang="zh-CN" altLang="en-US" dirty="0"/>
              <a:t>行动”的发起和执行，所以，</a:t>
            </a:r>
            <a:r>
              <a:rPr lang="en-US" altLang="zh-CN" dirty="0"/>
              <a:t>Agent </a:t>
            </a:r>
            <a:r>
              <a:rPr lang="zh-CN" altLang="en-US" dirty="0"/>
              <a:t>是行动的“执行者”。</a:t>
            </a:r>
            <a:endParaRPr lang="en-US" altLang="zh-CN" dirty="0"/>
          </a:p>
          <a:p>
            <a:pPr>
              <a:buFont typeface="+mj-lt"/>
              <a:buAutoNum type="arabicPeriod"/>
            </a:pPr>
            <a:endParaRPr lang="zh-CN" altLang="en-US" dirty="0"/>
          </a:p>
          <a:p>
            <a:pPr>
              <a:buFont typeface="+mj-lt"/>
              <a:buAutoNum type="arabicPeriod"/>
            </a:pPr>
            <a:r>
              <a:rPr lang="zh-CN" altLang="en-US" dirty="0"/>
              <a:t>人工智能领域的智能体（</a:t>
            </a:r>
            <a:r>
              <a:rPr lang="en-US" altLang="zh-CN" dirty="0"/>
              <a:t>Agent</a:t>
            </a:r>
            <a:r>
              <a:rPr lang="zh-CN" altLang="en-US" dirty="0"/>
              <a:t>），是指能够自主感知环境、做出决策并执行行动的系统。它具备自主性、交互性、反应性和适应性等基本特征，能够在复杂多变的环境中独立完成任务。智能体的出现，标志着人工智能从简单的规则匹配和计算模拟向更高级别的自主智能迈进。</a:t>
            </a:r>
          </a:p>
        </p:txBody>
      </p:sp>
    </p:spTree>
    <p:extLst>
      <p:ext uri="{BB962C8B-B14F-4D97-AF65-F5344CB8AC3E}">
        <p14:creationId xmlns:p14="http://schemas.microsoft.com/office/powerpoint/2010/main" val="1564736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5. Multi-agents System</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dirty="0"/>
              <a:t>多智能体系统的定义</a:t>
            </a:r>
            <a:endParaRPr lang="zh-CN" altLang="en-US" b="1" i="0" dirty="0">
              <a:effectLst/>
              <a:latin typeface="-apple-system-font"/>
            </a:endParaRPr>
          </a:p>
        </p:txBody>
      </p:sp>
      <p:sp>
        <p:nvSpPr>
          <p:cNvPr id="11" name="文本框 10">
            <a:extLst>
              <a:ext uri="{FF2B5EF4-FFF2-40B4-BE49-F238E27FC236}">
                <a16:creationId xmlns:a16="http://schemas.microsoft.com/office/drawing/2014/main" id="{0C323BE7-140B-A84D-A1B6-4D90ACA46D15}"/>
              </a:ext>
            </a:extLst>
          </p:cNvPr>
          <p:cNvSpPr txBox="1"/>
          <p:nvPr/>
        </p:nvSpPr>
        <p:spPr>
          <a:xfrm>
            <a:off x="3050005" y="1997839"/>
            <a:ext cx="6100010" cy="646331"/>
          </a:xfrm>
          <a:prstGeom prst="rect">
            <a:avLst/>
          </a:prstGeom>
          <a:noFill/>
        </p:spPr>
        <p:txBody>
          <a:bodyPr wrap="square">
            <a:spAutoFit/>
          </a:bodyPr>
          <a:lstStyle/>
          <a:p>
            <a:pPr>
              <a:buFont typeface="+mj-lt"/>
              <a:buAutoNum type="arabicPeriod"/>
            </a:pPr>
            <a:r>
              <a:rPr lang="zh-CN" altLang="en-US" dirty="0"/>
              <a:t>多智能体系统是由一定数量的智能体 </a:t>
            </a:r>
            <a:r>
              <a:rPr lang="en-US" altLang="zh-CN" dirty="0"/>
              <a:t>Agent </a:t>
            </a:r>
            <a:r>
              <a:rPr lang="zh-CN" altLang="en-US" dirty="0"/>
              <a:t>通过相互合作和自组织，在集体层面上呈现出有序的协同运动和行为。</a:t>
            </a:r>
          </a:p>
        </p:txBody>
      </p:sp>
    </p:spTree>
    <p:extLst>
      <p:ext uri="{BB962C8B-B14F-4D97-AF65-F5344CB8AC3E}">
        <p14:creationId xmlns:p14="http://schemas.microsoft.com/office/powerpoint/2010/main" val="694914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5. Multi-agents System</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dirty="0"/>
              <a:t>常用技术手段和 </a:t>
            </a:r>
            <a:r>
              <a:rPr lang="en-US" altLang="zh-CN" dirty="0"/>
              <a:t>Benchmarks</a:t>
            </a:r>
            <a:endParaRPr lang="zh-CN" altLang="en-US" b="1" i="0" dirty="0">
              <a:effectLst/>
              <a:latin typeface="-apple-system-font"/>
            </a:endParaRPr>
          </a:p>
        </p:txBody>
      </p:sp>
      <p:sp>
        <p:nvSpPr>
          <p:cNvPr id="2" name="AutoShape 2" descr="Untitled">
            <a:extLst>
              <a:ext uri="{FF2B5EF4-FFF2-40B4-BE49-F238E27FC236}">
                <a16:creationId xmlns:a16="http://schemas.microsoft.com/office/drawing/2014/main" id="{D187E36C-3443-344D-AAB4-2350275D941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a:extLst>
              <a:ext uri="{FF2B5EF4-FFF2-40B4-BE49-F238E27FC236}">
                <a16:creationId xmlns:a16="http://schemas.microsoft.com/office/drawing/2014/main" id="{F30CC87B-4C07-3E4F-9BEE-2F1636E8B2C9}"/>
              </a:ext>
            </a:extLst>
          </p:cNvPr>
          <p:cNvPicPr>
            <a:picLocks noChangeAspect="1"/>
          </p:cNvPicPr>
          <p:nvPr/>
        </p:nvPicPr>
        <p:blipFill>
          <a:blip r:embed="rId3"/>
          <a:stretch>
            <a:fillRect/>
          </a:stretch>
        </p:blipFill>
        <p:spPr>
          <a:xfrm>
            <a:off x="2882900" y="1808413"/>
            <a:ext cx="6426200" cy="2374900"/>
          </a:xfrm>
          <a:prstGeom prst="rect">
            <a:avLst/>
          </a:prstGeom>
        </p:spPr>
      </p:pic>
      <p:sp>
        <p:nvSpPr>
          <p:cNvPr id="12" name="文本框 11">
            <a:extLst>
              <a:ext uri="{FF2B5EF4-FFF2-40B4-BE49-F238E27FC236}">
                <a16:creationId xmlns:a16="http://schemas.microsoft.com/office/drawing/2014/main" id="{70101C04-6D2B-4F4C-B496-58C4310F1C89}"/>
              </a:ext>
            </a:extLst>
          </p:cNvPr>
          <p:cNvSpPr txBox="1"/>
          <p:nvPr/>
        </p:nvSpPr>
        <p:spPr>
          <a:xfrm>
            <a:off x="3099997" y="4444401"/>
            <a:ext cx="6100010" cy="1754326"/>
          </a:xfrm>
          <a:prstGeom prst="rect">
            <a:avLst/>
          </a:prstGeom>
          <a:noFill/>
        </p:spPr>
        <p:txBody>
          <a:bodyPr wrap="square">
            <a:spAutoFit/>
          </a:bodyPr>
          <a:lstStyle/>
          <a:p>
            <a:r>
              <a:rPr lang="en-US" altLang="zh-CN" dirty="0"/>
              <a:t>AI Agent </a:t>
            </a:r>
            <a:r>
              <a:rPr lang="zh-CN" altLang="en-US" dirty="0"/>
              <a:t>中， 一般 将</a:t>
            </a:r>
            <a:r>
              <a:rPr lang="en-US" altLang="zh-CN" dirty="0"/>
              <a:t>Agent </a:t>
            </a:r>
            <a:r>
              <a:rPr lang="zh-CN" altLang="en-US" dirty="0"/>
              <a:t>定义为 </a:t>
            </a:r>
            <a:r>
              <a:rPr lang="en-US" altLang="zh-CN" dirty="0"/>
              <a:t>LLM</a:t>
            </a:r>
            <a:r>
              <a:rPr lang="zh-CN" altLang="en-US" dirty="0"/>
              <a:t>、任务规划（</a:t>
            </a:r>
            <a:r>
              <a:rPr lang="en-US" altLang="zh-CN" dirty="0"/>
              <a:t>Planning</a:t>
            </a:r>
            <a:r>
              <a:rPr lang="zh-CN" altLang="en-US" dirty="0"/>
              <a:t>）、记忆（</a:t>
            </a:r>
            <a:r>
              <a:rPr lang="en-US" altLang="zh-CN" dirty="0"/>
              <a:t>Memory</a:t>
            </a:r>
            <a:r>
              <a:rPr lang="zh-CN" altLang="en-US" dirty="0"/>
              <a:t>）和工具使用（</a:t>
            </a:r>
            <a:r>
              <a:rPr lang="en-US" altLang="zh-CN" dirty="0"/>
              <a:t>Tool Use</a:t>
            </a:r>
            <a:r>
              <a:rPr lang="zh-CN" altLang="en-US" dirty="0"/>
              <a:t>）的集合。任务规划包含了任务拆解（</a:t>
            </a:r>
            <a:r>
              <a:rPr lang="en-US" altLang="zh-CN" dirty="0"/>
              <a:t>Task Decomposition</a:t>
            </a:r>
            <a:r>
              <a:rPr lang="zh-CN" altLang="en-US" dirty="0"/>
              <a:t>）和自我反思（</a:t>
            </a:r>
            <a:r>
              <a:rPr lang="en-US" altLang="zh-CN" dirty="0"/>
              <a:t>Self Reflection</a:t>
            </a:r>
            <a:r>
              <a:rPr lang="zh-CN" altLang="en-US" dirty="0"/>
              <a:t>）；记忆包含感知记忆、短期记忆和长期记忆；工具使用包含任务定义、模型选择、任务执行和反馈生成。</a:t>
            </a:r>
          </a:p>
        </p:txBody>
      </p:sp>
    </p:spTree>
    <p:extLst>
      <p:ext uri="{BB962C8B-B14F-4D97-AF65-F5344CB8AC3E}">
        <p14:creationId xmlns:p14="http://schemas.microsoft.com/office/powerpoint/2010/main" val="90074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2"/>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2" name="矩形 21"/>
          <p:cNvSpPr/>
          <p:nvPr/>
        </p:nvSpPr>
        <p:spPr>
          <a:xfrm>
            <a:off x="3944455" y="2591337"/>
            <a:ext cx="8247545" cy="160275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2"/>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p:cNvSpPr/>
            <p:nvPr/>
          </p:nvSpPr>
          <p:spPr>
            <a:xfrm>
              <a:off x="3147441" y="2941832"/>
              <a:ext cx="530915" cy="923330"/>
            </a:xfrm>
            <a:prstGeom prst="rect">
              <a:avLst/>
            </a:prstGeom>
          </p:spPr>
          <p:txBody>
            <a:bodyPr wrap="none"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ea typeface="宋体" panose="02010600030101010101" pitchFamily="2" charset="-122"/>
                </a:rPr>
                <a:t>1</a:t>
              </a:r>
              <a:endParaRPr kumimoji="0" lang="zh-CN" altLang="en-US" sz="5400" b="0" i="0" u="none" strike="noStrike" kern="1200" cap="none" spc="0" normalizeH="0" baseline="0" noProof="0" dirty="0">
                <a:ln>
                  <a:noFill/>
                </a:ln>
                <a:solidFill>
                  <a:prstClr val="white"/>
                </a:solidFill>
                <a:effectLst/>
                <a:uLnTx/>
                <a:uFillTx/>
                <a:ea typeface="宋体" panose="02010600030101010101" pitchFamily="2" charset="-122"/>
              </a:endParaRPr>
            </a:p>
          </p:txBody>
        </p:sp>
      </p:grpSp>
      <p:sp>
        <p:nvSpPr>
          <p:cNvPr id="12" name="矩形 11"/>
          <p:cNvSpPr/>
          <p:nvPr/>
        </p:nvSpPr>
        <p:spPr>
          <a:xfrm>
            <a:off x="5849455" y="2937166"/>
            <a:ext cx="354847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white"/>
                </a:solidFill>
                <a:ea typeface="宋体" panose="02010600030101010101" pitchFamily="2" charset="-122"/>
              </a:rPr>
              <a:t>INTRODUCTION</a:t>
            </a:r>
            <a:endParaRPr kumimoji="0" lang="zh-CN" altLang="en-US" sz="4000" b="1" i="0" u="none" strike="noStrike" kern="1200" cap="none" spc="0" normalizeH="0" baseline="0" noProof="0" dirty="0">
              <a:ln>
                <a:noFill/>
              </a:ln>
              <a:solidFill>
                <a:prstClr val="white"/>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02434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5. Multi-agents System</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zh-CN" altLang="en-US" dirty="0"/>
              <a:t>常用技术手段和 </a:t>
            </a:r>
            <a:r>
              <a:rPr lang="en-US" altLang="zh-CN" dirty="0"/>
              <a:t>Benchmarks</a:t>
            </a:r>
            <a:endParaRPr lang="zh-CN" altLang="en-US" b="1" i="0" dirty="0">
              <a:effectLst/>
              <a:latin typeface="-apple-system-font"/>
            </a:endParaRPr>
          </a:p>
        </p:txBody>
      </p:sp>
      <p:sp>
        <p:nvSpPr>
          <p:cNvPr id="2" name="AutoShape 2" descr="Untitled">
            <a:extLst>
              <a:ext uri="{FF2B5EF4-FFF2-40B4-BE49-F238E27FC236}">
                <a16:creationId xmlns:a16="http://schemas.microsoft.com/office/drawing/2014/main" id="{D187E36C-3443-344D-AAB4-2350275D941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文本框 11">
            <a:extLst>
              <a:ext uri="{FF2B5EF4-FFF2-40B4-BE49-F238E27FC236}">
                <a16:creationId xmlns:a16="http://schemas.microsoft.com/office/drawing/2014/main" id="{70101C04-6D2B-4F4C-B496-58C4310F1C89}"/>
              </a:ext>
            </a:extLst>
          </p:cNvPr>
          <p:cNvSpPr txBox="1"/>
          <p:nvPr/>
        </p:nvSpPr>
        <p:spPr>
          <a:xfrm>
            <a:off x="3099997" y="4444401"/>
            <a:ext cx="6100010" cy="1754326"/>
          </a:xfrm>
          <a:prstGeom prst="rect">
            <a:avLst/>
          </a:prstGeom>
          <a:noFill/>
        </p:spPr>
        <p:txBody>
          <a:bodyPr wrap="square">
            <a:spAutoFit/>
          </a:bodyPr>
          <a:lstStyle/>
          <a:p>
            <a:r>
              <a:rPr lang="en-US" altLang="zh-CN" dirty="0"/>
              <a:t>AI Agent </a:t>
            </a:r>
            <a:r>
              <a:rPr lang="zh-CN" altLang="en-US" dirty="0"/>
              <a:t>中， 一般 将</a:t>
            </a:r>
            <a:r>
              <a:rPr lang="en-US" altLang="zh-CN" dirty="0"/>
              <a:t>Agent </a:t>
            </a:r>
            <a:r>
              <a:rPr lang="zh-CN" altLang="en-US" dirty="0"/>
              <a:t>定义为 </a:t>
            </a:r>
            <a:r>
              <a:rPr lang="en-US" altLang="zh-CN" dirty="0"/>
              <a:t>LLM</a:t>
            </a:r>
            <a:r>
              <a:rPr lang="zh-CN" altLang="en-US" dirty="0"/>
              <a:t>、任务规划（</a:t>
            </a:r>
            <a:r>
              <a:rPr lang="en-US" altLang="zh-CN" dirty="0"/>
              <a:t>Planning</a:t>
            </a:r>
            <a:r>
              <a:rPr lang="zh-CN" altLang="en-US" dirty="0"/>
              <a:t>）、记忆（</a:t>
            </a:r>
            <a:r>
              <a:rPr lang="en-US" altLang="zh-CN" dirty="0"/>
              <a:t>Memory</a:t>
            </a:r>
            <a:r>
              <a:rPr lang="zh-CN" altLang="en-US" dirty="0"/>
              <a:t>）和工具使用（</a:t>
            </a:r>
            <a:r>
              <a:rPr lang="en-US" altLang="zh-CN" dirty="0"/>
              <a:t>Tool Use</a:t>
            </a:r>
            <a:r>
              <a:rPr lang="zh-CN" altLang="en-US" dirty="0"/>
              <a:t>）的集合。任务规划包含了任务拆解（</a:t>
            </a:r>
            <a:r>
              <a:rPr lang="en-US" altLang="zh-CN" dirty="0"/>
              <a:t>Task Decomposition</a:t>
            </a:r>
            <a:r>
              <a:rPr lang="zh-CN" altLang="en-US" dirty="0"/>
              <a:t>）和自我反思（</a:t>
            </a:r>
            <a:r>
              <a:rPr lang="en-US" altLang="zh-CN" dirty="0"/>
              <a:t>Self Reflection</a:t>
            </a:r>
            <a:r>
              <a:rPr lang="zh-CN" altLang="en-US" dirty="0"/>
              <a:t>）；记忆包含感知记忆、短期记忆和长期记忆；工具使用包含任务定义、模型选择、任务执行和反馈生成。</a:t>
            </a:r>
          </a:p>
        </p:txBody>
      </p:sp>
      <p:pic>
        <p:nvPicPr>
          <p:cNvPr id="7" name="图片 6">
            <a:extLst>
              <a:ext uri="{FF2B5EF4-FFF2-40B4-BE49-F238E27FC236}">
                <a16:creationId xmlns:a16="http://schemas.microsoft.com/office/drawing/2014/main" id="{9849514E-FC60-6D4E-8A44-479EAC7D60FA}"/>
              </a:ext>
            </a:extLst>
          </p:cNvPr>
          <p:cNvPicPr>
            <a:picLocks noChangeAspect="1"/>
          </p:cNvPicPr>
          <p:nvPr/>
        </p:nvPicPr>
        <p:blipFill>
          <a:blip r:embed="rId3"/>
          <a:stretch>
            <a:fillRect/>
          </a:stretch>
        </p:blipFill>
        <p:spPr>
          <a:xfrm>
            <a:off x="1252097" y="0"/>
            <a:ext cx="9687806" cy="6858000"/>
          </a:xfrm>
          <a:prstGeom prst="rect">
            <a:avLst/>
          </a:prstGeom>
        </p:spPr>
      </p:pic>
      <p:sp>
        <p:nvSpPr>
          <p:cNvPr id="13" name="文本框 12">
            <a:extLst>
              <a:ext uri="{FF2B5EF4-FFF2-40B4-BE49-F238E27FC236}">
                <a16:creationId xmlns:a16="http://schemas.microsoft.com/office/drawing/2014/main" id="{B9B31ED1-C170-0248-9C71-C8406B15A274}"/>
              </a:ext>
            </a:extLst>
          </p:cNvPr>
          <p:cNvSpPr txBox="1"/>
          <p:nvPr/>
        </p:nvSpPr>
        <p:spPr>
          <a:xfrm>
            <a:off x="2604836" y="239437"/>
            <a:ext cx="6100010" cy="369332"/>
          </a:xfrm>
          <a:prstGeom prst="rect">
            <a:avLst/>
          </a:prstGeom>
          <a:noFill/>
        </p:spPr>
        <p:txBody>
          <a:bodyPr wrap="square">
            <a:spAutoFit/>
          </a:bodyPr>
          <a:lstStyle/>
          <a:p>
            <a:r>
              <a:rPr lang="en-US" altLang="zh-CN" dirty="0"/>
              <a:t>2023 - 12 </a:t>
            </a:r>
            <a:endParaRPr lang="zh-CN" altLang="en-US" dirty="0"/>
          </a:p>
        </p:txBody>
      </p:sp>
    </p:spTree>
    <p:extLst>
      <p:ext uri="{BB962C8B-B14F-4D97-AF65-F5344CB8AC3E}">
        <p14:creationId xmlns:p14="http://schemas.microsoft.com/office/powerpoint/2010/main" val="456189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981762"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5. Multi-agents System</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AutoShape 4">
            <a:extLst>
              <a:ext uri="{FF2B5EF4-FFF2-40B4-BE49-F238E27FC236}">
                <a16:creationId xmlns:a16="http://schemas.microsoft.com/office/drawing/2014/main" id="{579DB47E-446B-994E-8CFE-3D34F49E6BE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文本框 13">
            <a:extLst>
              <a:ext uri="{FF2B5EF4-FFF2-40B4-BE49-F238E27FC236}">
                <a16:creationId xmlns:a16="http://schemas.microsoft.com/office/drawing/2014/main" id="{31E27216-8BD2-3A4C-AB59-781FE1F91011}"/>
              </a:ext>
            </a:extLst>
          </p:cNvPr>
          <p:cNvSpPr txBox="1"/>
          <p:nvPr/>
        </p:nvSpPr>
        <p:spPr>
          <a:xfrm>
            <a:off x="150056" y="822562"/>
            <a:ext cx="6098344" cy="369332"/>
          </a:xfrm>
          <a:prstGeom prst="rect">
            <a:avLst/>
          </a:prstGeom>
          <a:noFill/>
        </p:spPr>
        <p:txBody>
          <a:bodyPr wrap="square">
            <a:spAutoFit/>
          </a:bodyPr>
          <a:lstStyle/>
          <a:p>
            <a:r>
              <a:rPr lang="en-US" altLang="zh-CN" dirty="0"/>
              <a:t>Datasets and Benchmarks</a:t>
            </a:r>
            <a:endParaRPr lang="zh-CN" altLang="en-US" b="1" i="0" dirty="0">
              <a:effectLst/>
              <a:latin typeface="-apple-system-font"/>
            </a:endParaRPr>
          </a:p>
        </p:txBody>
      </p:sp>
      <p:sp>
        <p:nvSpPr>
          <p:cNvPr id="2" name="AutoShape 2" descr="Untitled">
            <a:extLst>
              <a:ext uri="{FF2B5EF4-FFF2-40B4-BE49-F238E27FC236}">
                <a16:creationId xmlns:a16="http://schemas.microsoft.com/office/drawing/2014/main" id="{D187E36C-3443-344D-AAB4-2350275D941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文本框 12">
            <a:extLst>
              <a:ext uri="{FF2B5EF4-FFF2-40B4-BE49-F238E27FC236}">
                <a16:creationId xmlns:a16="http://schemas.microsoft.com/office/drawing/2014/main" id="{B9B31ED1-C170-0248-9C71-C8406B15A274}"/>
              </a:ext>
            </a:extLst>
          </p:cNvPr>
          <p:cNvSpPr txBox="1"/>
          <p:nvPr/>
        </p:nvSpPr>
        <p:spPr>
          <a:xfrm>
            <a:off x="2604836" y="239437"/>
            <a:ext cx="6100010" cy="369332"/>
          </a:xfrm>
          <a:prstGeom prst="rect">
            <a:avLst/>
          </a:prstGeom>
          <a:noFill/>
        </p:spPr>
        <p:txBody>
          <a:bodyPr wrap="square">
            <a:spAutoFit/>
          </a:bodyPr>
          <a:lstStyle/>
          <a:p>
            <a:r>
              <a:rPr lang="en-US" altLang="zh-CN" dirty="0"/>
              <a:t>2023 - 12 </a:t>
            </a:r>
            <a:endParaRPr lang="zh-CN" altLang="en-US" dirty="0"/>
          </a:p>
        </p:txBody>
      </p:sp>
      <p:pic>
        <p:nvPicPr>
          <p:cNvPr id="6" name="图片 5">
            <a:extLst>
              <a:ext uri="{FF2B5EF4-FFF2-40B4-BE49-F238E27FC236}">
                <a16:creationId xmlns:a16="http://schemas.microsoft.com/office/drawing/2014/main" id="{264A0708-01D2-8A42-880E-075D37E7247D}"/>
              </a:ext>
            </a:extLst>
          </p:cNvPr>
          <p:cNvPicPr>
            <a:picLocks noChangeAspect="1"/>
          </p:cNvPicPr>
          <p:nvPr/>
        </p:nvPicPr>
        <p:blipFill>
          <a:blip r:embed="rId3"/>
          <a:stretch>
            <a:fillRect/>
          </a:stretch>
        </p:blipFill>
        <p:spPr>
          <a:xfrm>
            <a:off x="1952347" y="1238974"/>
            <a:ext cx="8592106" cy="5619025"/>
          </a:xfrm>
          <a:prstGeom prst="rect">
            <a:avLst/>
          </a:prstGeom>
        </p:spPr>
      </p:pic>
    </p:spTree>
    <p:extLst>
      <p:ext uri="{BB962C8B-B14F-4D97-AF65-F5344CB8AC3E}">
        <p14:creationId xmlns:p14="http://schemas.microsoft.com/office/powerpoint/2010/main" val="652351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2"/>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2" name="矩形 21"/>
          <p:cNvSpPr/>
          <p:nvPr/>
        </p:nvSpPr>
        <p:spPr>
          <a:xfrm>
            <a:off x="3944455" y="2591337"/>
            <a:ext cx="8247545" cy="160275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2"/>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p:cNvSpPr/>
            <p:nvPr/>
          </p:nvSpPr>
          <p:spPr>
            <a:xfrm>
              <a:off x="3145037" y="2941832"/>
              <a:ext cx="535724" cy="923330"/>
            </a:xfrm>
            <a:prstGeom prst="rect">
              <a:avLst/>
            </a:prstGeom>
          </p:spPr>
          <p:txBody>
            <a:bodyPr wrap="none"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ea typeface="宋体" panose="02010600030101010101" pitchFamily="2" charset="-122"/>
                </a:rPr>
                <a:t>6</a:t>
              </a:r>
              <a:endParaRPr kumimoji="0" lang="zh-CN" altLang="en-US" sz="5400" b="0" i="0" u="none" strike="noStrike" kern="1200" cap="none" spc="0" normalizeH="0" baseline="0" noProof="0" dirty="0">
                <a:ln>
                  <a:noFill/>
                </a:ln>
                <a:solidFill>
                  <a:prstClr val="white"/>
                </a:solidFill>
                <a:effectLst/>
                <a:uLnTx/>
                <a:uFillTx/>
                <a:ea typeface="宋体" panose="02010600030101010101" pitchFamily="2" charset="-122"/>
              </a:endParaRPr>
            </a:p>
          </p:txBody>
        </p:sp>
      </p:grpSp>
      <p:sp>
        <p:nvSpPr>
          <p:cNvPr id="12" name="矩形 11"/>
          <p:cNvSpPr/>
          <p:nvPr/>
        </p:nvSpPr>
        <p:spPr>
          <a:xfrm>
            <a:off x="4724400" y="2937166"/>
            <a:ext cx="5240409" cy="707886"/>
          </a:xfrm>
          <a:prstGeom prst="rect">
            <a:avLst/>
          </a:prstGeom>
        </p:spPr>
        <p:txBody>
          <a:bodyPr wrap="none">
            <a:spAutoFit/>
          </a:bodyPr>
          <a:lstStyle/>
          <a:p>
            <a:pPr defTabSz="914400">
              <a:defRPr/>
            </a:pPr>
            <a:r>
              <a:rPr lang="en-US" altLang="zh-CN" sz="4000" b="1" dirty="0">
                <a:solidFill>
                  <a:prstClr val="white"/>
                </a:solidFill>
                <a:ea typeface="宋体" panose="02010600030101010101" pitchFamily="2" charset="-122"/>
              </a:rPr>
              <a:t>Simulate human society</a:t>
            </a:r>
            <a:endParaRPr kumimoji="0" lang="zh-CN" altLang="en-US" sz="4000" b="1" i="0" u="none" strike="noStrike" kern="1200" cap="none" spc="0" normalizeH="0" baseline="0" noProof="0" dirty="0">
              <a:ln>
                <a:noFill/>
              </a:ln>
              <a:solidFill>
                <a:prstClr val="white"/>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934455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6. Simulate human society</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en-US" altLang="zh-CN" sz="2000" b="1" dirty="0"/>
              <a:t>Simulate human society</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pic>
        <p:nvPicPr>
          <p:cNvPr id="4098" name="Picture 2" descr="Image">
            <a:extLst>
              <a:ext uri="{FF2B5EF4-FFF2-40B4-BE49-F238E27FC236}">
                <a16:creationId xmlns:a16="http://schemas.microsoft.com/office/drawing/2014/main" id="{B8239B38-EEC7-824E-923C-EC2DA28BD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797050"/>
            <a:ext cx="8966200"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49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6. Simulate human society</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en-US" altLang="zh-CN" sz="2000" b="1" dirty="0"/>
              <a:t>Simulate human society</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0" name="文本框 9">
            <a:extLst>
              <a:ext uri="{FF2B5EF4-FFF2-40B4-BE49-F238E27FC236}">
                <a16:creationId xmlns:a16="http://schemas.microsoft.com/office/drawing/2014/main" id="{8324637C-81AC-0944-8842-0B6175CF5F01}"/>
              </a:ext>
            </a:extLst>
          </p:cNvPr>
          <p:cNvSpPr txBox="1"/>
          <p:nvPr/>
        </p:nvSpPr>
        <p:spPr>
          <a:xfrm>
            <a:off x="2383255" y="1675391"/>
            <a:ext cx="7730290" cy="4524315"/>
          </a:xfrm>
          <a:prstGeom prst="rect">
            <a:avLst/>
          </a:prstGeom>
          <a:noFill/>
        </p:spPr>
        <p:txBody>
          <a:bodyPr wrap="square">
            <a:spAutoFit/>
          </a:bodyPr>
          <a:lstStyle/>
          <a:p>
            <a:r>
              <a:rPr lang="zh-CN" altLang="en-US" b="0" i="0" u="none" strike="noStrike" dirty="0">
                <a:solidFill>
                  <a:srgbClr val="3F3F3F"/>
                </a:solidFill>
                <a:effectLst/>
                <a:latin typeface="system-ui"/>
              </a:rPr>
              <a:t>传统上，认知科学家和计算机科学家将智能视为孤立存在的单一主体</a:t>
            </a:r>
            <a:r>
              <a:rPr lang="zh-CN" altLang="en-US" b="0" i="0" u="none" strike="noStrike" dirty="0">
                <a:solidFill>
                  <a:srgbClr val="888888"/>
                </a:solidFill>
                <a:effectLst/>
                <a:latin typeface="system-ui"/>
              </a:rPr>
              <a:t>（</a:t>
            </a:r>
            <a:r>
              <a:rPr lang="en-US" altLang="zh-CN" b="0" i="0" u="none" strike="noStrike" dirty="0">
                <a:solidFill>
                  <a:srgbClr val="888888"/>
                </a:solidFill>
                <a:effectLst/>
                <a:latin typeface="system-ui"/>
              </a:rPr>
              <a:t>agent</a:t>
            </a:r>
            <a:r>
              <a:rPr lang="zh-CN" altLang="en-US" b="0" i="0" u="none" strike="noStrike" dirty="0">
                <a:solidFill>
                  <a:srgbClr val="888888"/>
                </a:solidFill>
                <a:effectLst/>
                <a:latin typeface="system-ui"/>
              </a:rPr>
              <a:t>，即智能体）</a:t>
            </a:r>
            <a:r>
              <a:rPr lang="zh-CN" altLang="en-US" b="0" i="0" u="none" strike="noStrike" dirty="0">
                <a:solidFill>
                  <a:srgbClr val="3F3F3F"/>
                </a:solidFill>
                <a:effectLst/>
                <a:latin typeface="system-ui"/>
              </a:rPr>
              <a:t>的属性，与社会背景无关。</a:t>
            </a:r>
            <a:endParaRPr lang="en-US" altLang="zh-CN" b="0" i="0" u="none" strike="noStrike" dirty="0">
              <a:solidFill>
                <a:srgbClr val="3F3F3F"/>
              </a:solidFill>
              <a:effectLst/>
              <a:latin typeface="system-ui"/>
            </a:endParaRPr>
          </a:p>
          <a:p>
            <a:endParaRPr lang="en-US" altLang="zh-CN" dirty="0">
              <a:solidFill>
                <a:srgbClr val="3F3F3F"/>
              </a:solidFill>
              <a:latin typeface="system-ui"/>
            </a:endParaRPr>
          </a:p>
          <a:p>
            <a:r>
              <a:rPr lang="zh-CN" altLang="en-US" b="0" i="0" u="none" strike="noStrike" dirty="0">
                <a:solidFill>
                  <a:srgbClr val="3F3F3F"/>
                </a:solidFill>
                <a:effectLst/>
                <a:latin typeface="system-ui"/>
              </a:rPr>
              <a:t>然而，随着当代学习算法的成功，我们认为人工智能发展的瓶颈正在从数据吸收转向新型数据生成。</a:t>
            </a:r>
            <a:endParaRPr lang="en-US" altLang="zh-CN" b="0" i="0" u="none" strike="noStrike" dirty="0">
              <a:solidFill>
                <a:srgbClr val="3F3F3F"/>
              </a:solidFill>
              <a:effectLst/>
              <a:latin typeface="system-ui"/>
            </a:endParaRPr>
          </a:p>
          <a:p>
            <a:endParaRPr lang="en-US" altLang="zh-CN" dirty="0">
              <a:solidFill>
                <a:srgbClr val="3F3F3F"/>
              </a:solidFill>
              <a:latin typeface="system-ui"/>
            </a:endParaRPr>
          </a:p>
          <a:p>
            <a:r>
              <a:rPr lang="zh-CN" altLang="en-US" b="0" i="0" u="none" strike="noStrike" dirty="0">
                <a:solidFill>
                  <a:srgbClr val="3F3F3F"/>
                </a:solidFill>
                <a:effectLst/>
                <a:latin typeface="system-ui"/>
              </a:rPr>
              <a:t>我们汇集了证据，表明自然智能是通过相互作用主体的网络、集体生活、社会关系和重大的进化转变在多个层面上产生的，这些因素通过种群压力、军备竞赛、马基雅维利选择、社会学习和累积文化等机制促进了新型数据的生成。</a:t>
            </a:r>
            <a:endParaRPr lang="en-US" altLang="zh-CN" b="0" i="0" u="none" strike="noStrike" dirty="0">
              <a:solidFill>
                <a:srgbClr val="3F3F3F"/>
              </a:solidFill>
              <a:effectLst/>
              <a:latin typeface="system-ui"/>
            </a:endParaRPr>
          </a:p>
          <a:p>
            <a:endParaRPr lang="en-US" altLang="zh-CN" dirty="0">
              <a:solidFill>
                <a:srgbClr val="3F3F3F"/>
              </a:solidFill>
              <a:latin typeface="system-ui"/>
            </a:endParaRPr>
          </a:p>
          <a:p>
            <a:r>
              <a:rPr lang="zh-CN" altLang="en-US" b="0" i="0" u="none" strike="noStrike" dirty="0">
                <a:solidFill>
                  <a:srgbClr val="3F3F3F"/>
                </a:solidFill>
                <a:effectLst/>
                <a:latin typeface="system-ui"/>
              </a:rPr>
              <a:t>在人工智能领域，许多突破都利用了这些过程，从多主体</a:t>
            </a:r>
            <a:r>
              <a:rPr lang="zh-CN" altLang="en-US" b="0" i="0" u="none" strike="noStrike" dirty="0">
                <a:solidFill>
                  <a:srgbClr val="888888"/>
                </a:solidFill>
                <a:effectLst/>
                <a:latin typeface="system-ui"/>
              </a:rPr>
              <a:t>（</a:t>
            </a:r>
            <a:r>
              <a:rPr lang="en-US" altLang="zh-CN" b="0" i="0" u="none" strike="noStrike" dirty="0">
                <a:solidFill>
                  <a:srgbClr val="888888"/>
                </a:solidFill>
                <a:effectLst/>
                <a:latin typeface="system-ui"/>
              </a:rPr>
              <a:t>multi-agent</a:t>
            </a:r>
            <a:r>
              <a:rPr lang="zh-CN" altLang="en-US" b="0" i="0" u="none" strike="noStrike" dirty="0">
                <a:solidFill>
                  <a:srgbClr val="888888"/>
                </a:solidFill>
                <a:effectLst/>
                <a:latin typeface="system-ui"/>
              </a:rPr>
              <a:t>）</a:t>
            </a:r>
            <a:r>
              <a:rPr lang="zh-CN" altLang="en-US" b="0" i="0" u="none" strike="noStrike" dirty="0">
                <a:solidFill>
                  <a:srgbClr val="3F3F3F"/>
                </a:solidFill>
                <a:effectLst/>
                <a:latin typeface="system-ui"/>
              </a:rPr>
              <a:t>结构使算法能够掌握复杂的游戏，如夺旗战和星际争霸</a:t>
            </a:r>
            <a:r>
              <a:rPr lang="en-US" altLang="zh-CN" b="0" i="0" u="none" strike="noStrike" dirty="0">
                <a:solidFill>
                  <a:srgbClr val="3F3F3F"/>
                </a:solidFill>
                <a:effectLst/>
                <a:latin typeface="system-ui"/>
              </a:rPr>
              <a:t>II</a:t>
            </a:r>
            <a:r>
              <a:rPr lang="zh-CN" altLang="en-US" b="0" i="0" u="none" strike="noStrike" dirty="0">
                <a:solidFill>
                  <a:srgbClr val="3F3F3F"/>
                </a:solidFill>
                <a:effectLst/>
                <a:latin typeface="system-ui"/>
              </a:rPr>
              <a:t>，到游戏</a:t>
            </a:r>
            <a:r>
              <a:rPr lang="en-US" altLang="zh-CN" b="0" i="0" u="none" strike="noStrike" dirty="0">
                <a:solidFill>
                  <a:srgbClr val="3F3F3F"/>
                </a:solidFill>
                <a:effectLst/>
                <a:latin typeface="system-ui"/>
              </a:rPr>
              <a:t>《</a:t>
            </a:r>
            <a:r>
              <a:rPr lang="zh-CN" altLang="en-US" b="0" i="0" u="none" strike="noStrike" dirty="0">
                <a:solidFill>
                  <a:srgbClr val="3F3F3F"/>
                </a:solidFill>
                <a:effectLst/>
                <a:latin typeface="system-ui"/>
              </a:rPr>
              <a:t>外交</a:t>
            </a:r>
            <a:r>
              <a:rPr lang="en-US" altLang="zh-CN" b="0" i="0" u="none" strike="noStrike" dirty="0">
                <a:solidFill>
                  <a:srgbClr val="3F3F3F"/>
                </a:solidFill>
                <a:effectLst/>
                <a:latin typeface="system-ui"/>
              </a:rPr>
              <a:t>》</a:t>
            </a:r>
            <a:r>
              <a:rPr lang="zh-CN" altLang="en-US" b="0" i="0" u="none" strike="noStrike" dirty="0">
                <a:solidFill>
                  <a:srgbClr val="3F3F3F"/>
                </a:solidFill>
                <a:effectLst/>
                <a:latin typeface="system-ui"/>
              </a:rPr>
              <a:t>中的策略沟通，以及其他人工智能对数据流的塑造。超越对主体的孤立观点，将这些机制整合起来，可能为实现类人的</a:t>
            </a:r>
            <a:r>
              <a:rPr lang="zh-CN" altLang="en-US" b="0" i="0" u="none" strike="noStrike" dirty="0">
                <a:solidFill>
                  <a:srgbClr val="888888"/>
                </a:solidFill>
                <a:effectLst/>
                <a:latin typeface="system-ui"/>
              </a:rPr>
              <a:t>（</a:t>
            </a:r>
            <a:r>
              <a:rPr lang="en-US" altLang="zh-CN" b="0" i="0" u="none" strike="noStrike" dirty="0">
                <a:solidFill>
                  <a:srgbClr val="888888"/>
                </a:solidFill>
                <a:effectLst/>
                <a:latin typeface="system-ui"/>
              </a:rPr>
              <a:t>human-like</a:t>
            </a:r>
            <a:r>
              <a:rPr lang="zh-CN" altLang="en-US" b="0" i="0" u="none" strike="noStrike" dirty="0">
                <a:solidFill>
                  <a:srgbClr val="888888"/>
                </a:solidFill>
                <a:effectLst/>
                <a:latin typeface="system-ui"/>
              </a:rPr>
              <a:t>）</a:t>
            </a:r>
            <a:r>
              <a:rPr lang="zh-CN" altLang="en-US" b="0" i="0" u="none" strike="noStrike" dirty="0">
                <a:solidFill>
                  <a:srgbClr val="3F3F3F"/>
                </a:solidFill>
                <a:effectLst/>
                <a:latin typeface="system-ui"/>
              </a:rPr>
              <a:t>复合创新提供一条路径，通过持续的新型数据生成来推动创新。</a:t>
            </a:r>
            <a:endParaRPr lang="zh-CN" altLang="en-US" dirty="0"/>
          </a:p>
        </p:txBody>
      </p:sp>
    </p:spTree>
    <p:extLst>
      <p:ext uri="{BB962C8B-B14F-4D97-AF65-F5344CB8AC3E}">
        <p14:creationId xmlns:p14="http://schemas.microsoft.com/office/powerpoint/2010/main" val="90691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6. Simulate human society</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en-US" altLang="zh-CN" sz="2000" b="1" dirty="0"/>
              <a:t>Simulate human society</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pic>
        <p:nvPicPr>
          <p:cNvPr id="4" name="图片 3">
            <a:extLst>
              <a:ext uri="{FF2B5EF4-FFF2-40B4-BE49-F238E27FC236}">
                <a16:creationId xmlns:a16="http://schemas.microsoft.com/office/drawing/2014/main" id="{CF17B852-0228-D44C-8FBF-FB8051A51688}"/>
              </a:ext>
            </a:extLst>
          </p:cNvPr>
          <p:cNvPicPr>
            <a:picLocks noChangeAspect="1"/>
          </p:cNvPicPr>
          <p:nvPr/>
        </p:nvPicPr>
        <p:blipFill>
          <a:blip r:embed="rId3"/>
          <a:stretch>
            <a:fillRect/>
          </a:stretch>
        </p:blipFill>
        <p:spPr>
          <a:xfrm>
            <a:off x="1822450" y="1263278"/>
            <a:ext cx="8547100" cy="3467100"/>
          </a:xfrm>
          <a:prstGeom prst="rect">
            <a:avLst/>
          </a:prstGeom>
        </p:spPr>
      </p:pic>
      <p:sp>
        <p:nvSpPr>
          <p:cNvPr id="12" name="文本框 11">
            <a:extLst>
              <a:ext uri="{FF2B5EF4-FFF2-40B4-BE49-F238E27FC236}">
                <a16:creationId xmlns:a16="http://schemas.microsoft.com/office/drawing/2014/main" id="{7DBDDA36-E325-C549-8C1C-3658B2D2A4F8}"/>
              </a:ext>
            </a:extLst>
          </p:cNvPr>
          <p:cNvSpPr txBox="1"/>
          <p:nvPr/>
        </p:nvSpPr>
        <p:spPr>
          <a:xfrm>
            <a:off x="1932071" y="4882778"/>
            <a:ext cx="8632657" cy="1754326"/>
          </a:xfrm>
          <a:prstGeom prst="rect">
            <a:avLst/>
          </a:prstGeom>
          <a:noFill/>
        </p:spPr>
        <p:txBody>
          <a:bodyPr wrap="square">
            <a:spAutoFit/>
          </a:bodyPr>
          <a:lstStyle/>
          <a:p>
            <a:r>
              <a:rPr lang="zh-CN" altLang="en-US" b="0" i="0" u="none" strike="noStrike" dirty="0">
                <a:solidFill>
                  <a:srgbClr val="3F3F3F"/>
                </a:solidFill>
                <a:effectLst/>
                <a:latin typeface="system-ui"/>
              </a:rPr>
              <a:t>人工智能发展史中的一个重要经验教训是，智能行为在学习系统中的涌现程度，与用于训练的数据集的规模成比例。当前的大模型是在庞大的数据集上进行训练的，并在各种任务中获得了人类水平的表现，尤其是在自然语言领域，而且在多模态领域中的表现也越来越好。尽管这些训练数据集很大，但它们对于训练的模型来说是外部的；因此，它们的学习依赖于数据中的关系，并受到其限制</a:t>
            </a:r>
            <a:r>
              <a:rPr lang="zh-CN" altLang="en-US" b="0" i="0" u="none" strike="noStrike" dirty="0">
                <a:solidFill>
                  <a:srgbClr val="888888"/>
                </a:solidFill>
                <a:effectLst/>
                <a:latin typeface="system-ui"/>
              </a:rPr>
              <a:t>（图</a:t>
            </a:r>
            <a:r>
              <a:rPr lang="en-US" altLang="zh-CN" b="0" i="0" u="none" strike="noStrike" dirty="0">
                <a:solidFill>
                  <a:srgbClr val="888888"/>
                </a:solidFill>
                <a:effectLst/>
                <a:latin typeface="system-ui"/>
              </a:rPr>
              <a:t>1a</a:t>
            </a:r>
            <a:r>
              <a:rPr lang="zh-CN" altLang="en-US" b="0" i="0" u="none" strike="noStrike" dirty="0">
                <a:solidFill>
                  <a:srgbClr val="888888"/>
                </a:solidFill>
                <a:effectLst/>
                <a:latin typeface="system-ui"/>
              </a:rPr>
              <a:t>）</a:t>
            </a:r>
            <a:r>
              <a:rPr lang="zh-CN" altLang="en-US" b="0" i="0" u="none" strike="noStrike" dirty="0">
                <a:solidFill>
                  <a:srgbClr val="3F3F3F"/>
                </a:solidFill>
                <a:effectLst/>
                <a:latin typeface="system-ui"/>
              </a:rPr>
              <a:t>。即使数据集非常大，通过对任何此类静态数据集进行训练，可能也存在一定的限制。</a:t>
            </a:r>
            <a:endParaRPr lang="zh-CN" altLang="en-US" dirty="0"/>
          </a:p>
        </p:txBody>
      </p:sp>
    </p:spTree>
    <p:extLst>
      <p:ext uri="{BB962C8B-B14F-4D97-AF65-F5344CB8AC3E}">
        <p14:creationId xmlns:p14="http://schemas.microsoft.com/office/powerpoint/2010/main" val="715790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6. Simulate human society</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en-US" altLang="zh-CN" sz="2000" b="1" dirty="0"/>
              <a:t>Simulate human society</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pic>
        <p:nvPicPr>
          <p:cNvPr id="4" name="图片 3">
            <a:extLst>
              <a:ext uri="{FF2B5EF4-FFF2-40B4-BE49-F238E27FC236}">
                <a16:creationId xmlns:a16="http://schemas.microsoft.com/office/drawing/2014/main" id="{CF17B852-0228-D44C-8FBF-FB8051A51688}"/>
              </a:ext>
            </a:extLst>
          </p:cNvPr>
          <p:cNvPicPr>
            <a:picLocks noChangeAspect="1"/>
          </p:cNvPicPr>
          <p:nvPr/>
        </p:nvPicPr>
        <p:blipFill>
          <a:blip r:embed="rId3"/>
          <a:stretch>
            <a:fillRect/>
          </a:stretch>
        </p:blipFill>
        <p:spPr>
          <a:xfrm>
            <a:off x="1822450" y="1263278"/>
            <a:ext cx="8547100" cy="3467100"/>
          </a:xfrm>
          <a:prstGeom prst="rect">
            <a:avLst/>
          </a:prstGeom>
        </p:spPr>
      </p:pic>
      <p:sp>
        <p:nvSpPr>
          <p:cNvPr id="12" name="文本框 11">
            <a:extLst>
              <a:ext uri="{FF2B5EF4-FFF2-40B4-BE49-F238E27FC236}">
                <a16:creationId xmlns:a16="http://schemas.microsoft.com/office/drawing/2014/main" id="{7DBDDA36-E325-C549-8C1C-3658B2D2A4F8}"/>
              </a:ext>
            </a:extLst>
          </p:cNvPr>
          <p:cNvSpPr txBox="1"/>
          <p:nvPr/>
        </p:nvSpPr>
        <p:spPr>
          <a:xfrm>
            <a:off x="1932071" y="4882778"/>
            <a:ext cx="8632657" cy="1754326"/>
          </a:xfrm>
          <a:prstGeom prst="rect">
            <a:avLst/>
          </a:prstGeom>
          <a:noFill/>
        </p:spPr>
        <p:txBody>
          <a:bodyPr wrap="square">
            <a:spAutoFit/>
          </a:bodyPr>
          <a:lstStyle/>
          <a:p>
            <a:pPr algn="just"/>
            <a:r>
              <a:rPr lang="zh-CN" altLang="en-US" b="0" i="0" u="none" strike="noStrike" dirty="0">
                <a:effectLst/>
                <a:latin typeface="system-ui"/>
              </a:rPr>
              <a:t>学习主体的提升取决于其数据集的丰富程度和规模。</a:t>
            </a:r>
            <a:r>
              <a:rPr lang="en-US" altLang="zh-CN" b="0" i="0" u="none" strike="noStrike" dirty="0">
                <a:effectLst/>
                <a:latin typeface="system-ui"/>
              </a:rPr>
              <a:t>a</a:t>
            </a:r>
            <a:r>
              <a:rPr lang="zh-CN" altLang="en-US" b="0" i="0" u="none" strike="noStrike" dirty="0">
                <a:effectLst/>
                <a:latin typeface="system-ui"/>
              </a:rPr>
              <a:t>一个单独的主体从一个庞大但静态的数据集中进行学习。</a:t>
            </a:r>
            <a:r>
              <a:rPr lang="en-US" altLang="zh-CN" b="0" i="0" u="none" strike="noStrike" dirty="0">
                <a:effectLst/>
                <a:latin typeface="system-ui"/>
              </a:rPr>
              <a:t>b</a:t>
            </a:r>
            <a:r>
              <a:rPr lang="zh-CN" altLang="en-US" b="0" i="0" u="none" strike="noStrike" dirty="0">
                <a:effectLst/>
                <a:latin typeface="system-ui"/>
              </a:rPr>
              <a:t>与世界的互动使主体能够生成自己的数据，但可能会陷入局部最小值，限制了数据集的丰富性。</a:t>
            </a:r>
            <a:r>
              <a:rPr lang="en-US" altLang="zh-CN" b="0" i="0" u="none" strike="noStrike" dirty="0">
                <a:effectLst/>
                <a:latin typeface="system-ui"/>
              </a:rPr>
              <a:t>c</a:t>
            </a:r>
            <a:r>
              <a:rPr lang="zh-CN" altLang="en-US" b="0" i="0" u="none" strike="noStrike" dirty="0">
                <a:effectLst/>
                <a:latin typeface="system-ui"/>
              </a:rPr>
              <a:t>其他主体（不同颜色）通过改变主体所交互的世界来丰富数据集。</a:t>
            </a:r>
          </a:p>
          <a:p>
            <a:br>
              <a:rPr lang="zh-CN" altLang="en-US" dirty="0"/>
            </a:br>
            <a:endParaRPr lang="zh-CN" altLang="en-US" dirty="0"/>
          </a:p>
        </p:txBody>
      </p:sp>
    </p:spTree>
    <p:extLst>
      <p:ext uri="{BB962C8B-B14F-4D97-AF65-F5344CB8AC3E}">
        <p14:creationId xmlns:p14="http://schemas.microsoft.com/office/powerpoint/2010/main" val="3041375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6. Simulate human society</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en-US" altLang="zh-CN" sz="2000" b="1" dirty="0"/>
              <a:t>Simulate human society</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2" name="文本框 11">
            <a:extLst>
              <a:ext uri="{FF2B5EF4-FFF2-40B4-BE49-F238E27FC236}">
                <a16:creationId xmlns:a16="http://schemas.microsoft.com/office/drawing/2014/main" id="{7DBDDA36-E325-C549-8C1C-3658B2D2A4F8}"/>
              </a:ext>
            </a:extLst>
          </p:cNvPr>
          <p:cNvSpPr txBox="1"/>
          <p:nvPr/>
        </p:nvSpPr>
        <p:spPr>
          <a:xfrm>
            <a:off x="476250" y="4143970"/>
            <a:ext cx="11447045" cy="2862322"/>
          </a:xfrm>
          <a:prstGeom prst="rect">
            <a:avLst/>
          </a:prstGeom>
          <a:noFill/>
        </p:spPr>
        <p:txBody>
          <a:bodyPr wrap="square">
            <a:spAutoFit/>
          </a:bodyPr>
          <a:lstStyle/>
          <a:p>
            <a:pPr algn="just"/>
            <a:r>
              <a:rPr lang="zh-CN" altLang="en-US" b="0" i="0" u="none" strike="noStrike" dirty="0">
                <a:solidFill>
                  <a:srgbClr val="3F3F3F"/>
                </a:solidFill>
                <a:effectLst/>
                <a:latin typeface="system-ui"/>
              </a:rPr>
              <a:t>生物系统中出现的三种广泛的社会结构形式，每种都以不同类型的社会互动为特征</a:t>
            </a:r>
            <a:r>
              <a:rPr lang="zh-CN" altLang="en-US" b="0" i="0" u="none" strike="noStrike" dirty="0">
                <a:solidFill>
                  <a:srgbClr val="888888"/>
                </a:solidFill>
                <a:effectLst/>
                <a:latin typeface="system-ui"/>
              </a:rPr>
              <a:t>（见图</a:t>
            </a:r>
            <a:r>
              <a:rPr lang="en-US" altLang="zh-CN" b="0" i="0" u="none" strike="noStrike" dirty="0">
                <a:solidFill>
                  <a:srgbClr val="888888"/>
                </a:solidFill>
                <a:effectLst/>
                <a:latin typeface="system-ui"/>
              </a:rPr>
              <a:t>2</a:t>
            </a:r>
            <a:r>
              <a:rPr lang="zh-CN" altLang="en-US" b="0" i="0" u="none" strike="noStrike" dirty="0">
                <a:solidFill>
                  <a:srgbClr val="888888"/>
                </a:solidFill>
                <a:effectLst/>
                <a:latin typeface="system-ui"/>
              </a:rPr>
              <a:t>）</a:t>
            </a:r>
            <a:r>
              <a:rPr lang="zh-CN" altLang="en-US" b="0" i="0" u="none" strike="noStrike" dirty="0">
                <a:solidFill>
                  <a:srgbClr val="3F3F3F"/>
                </a:solidFill>
                <a:effectLst/>
                <a:latin typeface="system-ui"/>
              </a:rPr>
              <a:t>，这可能以不同的方式促进复合创新。</a:t>
            </a:r>
            <a:endParaRPr lang="en-US" altLang="zh-CN" b="0" i="0" u="none" strike="noStrike" dirty="0">
              <a:solidFill>
                <a:srgbClr val="3F3F3F"/>
              </a:solidFill>
              <a:effectLst/>
              <a:latin typeface="system-ui"/>
            </a:endParaRPr>
          </a:p>
          <a:p>
            <a:pPr algn="just"/>
            <a:r>
              <a:rPr lang="zh-CN" altLang="en-US" b="0" i="0" u="none" strike="noStrike" dirty="0">
                <a:solidFill>
                  <a:srgbClr val="3F3F3F"/>
                </a:solidFill>
                <a:effectLst/>
                <a:latin typeface="system-ui"/>
              </a:rPr>
              <a:t>首先，我们讨论了“集体生活”</a:t>
            </a:r>
            <a:r>
              <a:rPr lang="zh-CN" altLang="en-US" b="0" i="0" u="none" strike="noStrike" dirty="0">
                <a:solidFill>
                  <a:srgbClr val="888888"/>
                </a:solidFill>
                <a:effectLst/>
                <a:latin typeface="system-ui"/>
              </a:rPr>
              <a:t>（</a:t>
            </a:r>
            <a:r>
              <a:rPr lang="en-US" altLang="zh-CN" b="0" i="0" u="none" strike="noStrike" dirty="0">
                <a:solidFill>
                  <a:srgbClr val="888888"/>
                </a:solidFill>
                <a:effectLst/>
                <a:latin typeface="system-ui"/>
              </a:rPr>
              <a:t>collective living</a:t>
            </a:r>
            <a:r>
              <a:rPr lang="zh-CN" altLang="en-US" b="0" i="0" u="none" strike="noStrike" dirty="0">
                <a:solidFill>
                  <a:srgbClr val="888888"/>
                </a:solidFill>
                <a:effectLst/>
                <a:latin typeface="system-ui"/>
              </a:rPr>
              <a:t>）</a:t>
            </a:r>
            <a:r>
              <a:rPr lang="zh-CN" altLang="en-US" b="0" i="0" u="none" strike="noStrike" dirty="0">
                <a:solidFill>
                  <a:srgbClr val="3F3F3F"/>
                </a:solidFill>
                <a:effectLst/>
                <a:latin typeface="system-ui"/>
              </a:rPr>
              <a:t>的含义：主体间的竞争通过打破局部平衡创造新数据，常常自然地产生促进行为创新的学习机会序列。</a:t>
            </a:r>
            <a:endParaRPr lang="en-US" altLang="zh-CN" b="0" i="0" u="none" strike="noStrike" dirty="0">
              <a:solidFill>
                <a:srgbClr val="3F3F3F"/>
              </a:solidFill>
              <a:effectLst/>
              <a:latin typeface="system-ui"/>
            </a:endParaRPr>
          </a:p>
          <a:p>
            <a:pPr algn="just"/>
            <a:r>
              <a:rPr lang="zh-CN" altLang="en-US" b="0" i="0" u="none" strike="noStrike" dirty="0">
                <a:solidFill>
                  <a:srgbClr val="3F3F3F"/>
                </a:solidFill>
                <a:effectLst/>
                <a:latin typeface="system-ui"/>
              </a:rPr>
              <a:t>其次，我们考察了社会关系</a:t>
            </a:r>
            <a:r>
              <a:rPr lang="zh-CN" altLang="en-US" b="0" i="0" u="none" strike="noStrike" dirty="0">
                <a:solidFill>
                  <a:srgbClr val="888888"/>
                </a:solidFill>
                <a:effectLst/>
                <a:latin typeface="system-ui"/>
              </a:rPr>
              <a:t>（</a:t>
            </a:r>
            <a:r>
              <a:rPr lang="en-US" altLang="zh-CN" b="0" i="0" u="none" strike="noStrike" dirty="0">
                <a:solidFill>
                  <a:srgbClr val="888888"/>
                </a:solidFill>
                <a:effectLst/>
                <a:latin typeface="system-ui"/>
              </a:rPr>
              <a:t>social relationships</a:t>
            </a:r>
            <a:r>
              <a:rPr lang="zh-CN" altLang="en-US" b="0" i="0" u="none" strike="noStrike" dirty="0">
                <a:solidFill>
                  <a:srgbClr val="888888"/>
                </a:solidFill>
                <a:effectLst/>
                <a:latin typeface="system-ui"/>
              </a:rPr>
              <a:t>）</a:t>
            </a:r>
            <a:r>
              <a:rPr lang="zh-CN" altLang="en-US" b="0" i="0" u="none" strike="noStrike" dirty="0">
                <a:solidFill>
                  <a:srgbClr val="3F3F3F"/>
                </a:solidFill>
                <a:effectLst/>
                <a:latin typeface="system-ui"/>
              </a:rPr>
              <a:t>如何促进个体间的合作，并有助于与人类行为相关的认知形式，包括社会学习和马基雅维利式选择。</a:t>
            </a:r>
            <a:endParaRPr lang="en-US" altLang="zh-CN" b="0" i="0" u="none" strike="noStrike" dirty="0">
              <a:solidFill>
                <a:srgbClr val="3F3F3F"/>
              </a:solidFill>
              <a:effectLst/>
              <a:latin typeface="system-ui"/>
            </a:endParaRPr>
          </a:p>
          <a:p>
            <a:pPr algn="just"/>
            <a:r>
              <a:rPr lang="zh-CN" altLang="en-US" b="0" i="0" u="none" strike="noStrike" dirty="0">
                <a:solidFill>
                  <a:srgbClr val="3F3F3F"/>
                </a:solidFill>
                <a:effectLst/>
                <a:latin typeface="system-ui"/>
              </a:rPr>
              <a:t>最后，我们讨论了进化中的重大转变</a:t>
            </a:r>
            <a:r>
              <a:rPr lang="zh-CN" altLang="en-US" b="0" i="0" u="none" strike="noStrike" dirty="0">
                <a:solidFill>
                  <a:srgbClr val="888888"/>
                </a:solidFill>
                <a:effectLst/>
                <a:latin typeface="system-ui"/>
              </a:rPr>
              <a:t>（</a:t>
            </a:r>
            <a:r>
              <a:rPr lang="en-US" altLang="zh-CN" b="0" i="0" u="none" strike="noStrike" dirty="0">
                <a:solidFill>
                  <a:srgbClr val="888888"/>
                </a:solidFill>
                <a:effectLst/>
                <a:latin typeface="system-ui"/>
              </a:rPr>
              <a:t>major transitions</a:t>
            </a:r>
            <a:r>
              <a:rPr lang="zh-CN" altLang="en-US" b="0" i="0" u="none" strike="noStrike" dirty="0">
                <a:solidFill>
                  <a:srgbClr val="888888"/>
                </a:solidFill>
                <a:effectLst/>
                <a:latin typeface="system-ui"/>
              </a:rPr>
              <a:t>）</a:t>
            </a:r>
            <a:r>
              <a:rPr lang="zh-CN" altLang="en-US" b="0" i="0" u="none" strike="noStrike" dirty="0">
                <a:solidFill>
                  <a:srgbClr val="3F3F3F"/>
                </a:solidFill>
                <a:effectLst/>
                <a:latin typeface="system-ui"/>
              </a:rPr>
              <a:t>及其通过语言在人类文化演化中的作用。重大转变同时调节多个层面的互动，导致单元专门化、合作和竞争，以解决更高抽象层次的目标。在这样的系统中，学习和主体性同样在多个层面上出现，低层次主体通过调整井进行微调，高层次主体重则新组合并协调这些技能，从而实现</a:t>
            </a:r>
            <a:r>
              <a:rPr lang="zh-CN" altLang="en-US" dirty="0">
                <a:latin typeface="system-ui"/>
              </a:rPr>
              <a:t>知识涌现</a:t>
            </a:r>
            <a:r>
              <a:rPr lang="zh-CN" altLang="en-US" b="0" i="0" u="none" strike="noStrike" dirty="0">
                <a:solidFill>
                  <a:srgbClr val="3F3F3F"/>
                </a:solidFill>
                <a:effectLst/>
                <a:latin typeface="system-ui"/>
              </a:rPr>
              <a:t>的复合效应。</a:t>
            </a:r>
            <a:endParaRPr lang="zh-CN" altLang="en-US" dirty="0"/>
          </a:p>
        </p:txBody>
      </p:sp>
      <p:pic>
        <p:nvPicPr>
          <p:cNvPr id="5" name="图片 4">
            <a:extLst>
              <a:ext uri="{FF2B5EF4-FFF2-40B4-BE49-F238E27FC236}">
                <a16:creationId xmlns:a16="http://schemas.microsoft.com/office/drawing/2014/main" id="{83D40063-7E31-6948-B051-944BF3B1F42A}"/>
              </a:ext>
            </a:extLst>
          </p:cNvPr>
          <p:cNvPicPr>
            <a:picLocks noChangeAspect="1"/>
          </p:cNvPicPr>
          <p:nvPr/>
        </p:nvPicPr>
        <p:blipFill>
          <a:blip r:embed="rId3"/>
          <a:stretch>
            <a:fillRect/>
          </a:stretch>
        </p:blipFill>
        <p:spPr>
          <a:xfrm>
            <a:off x="1689100" y="1362670"/>
            <a:ext cx="8813800" cy="2628900"/>
          </a:xfrm>
          <a:prstGeom prst="rect">
            <a:avLst/>
          </a:prstGeom>
        </p:spPr>
      </p:pic>
    </p:spTree>
    <p:extLst>
      <p:ext uri="{BB962C8B-B14F-4D97-AF65-F5344CB8AC3E}">
        <p14:creationId xmlns:p14="http://schemas.microsoft.com/office/powerpoint/2010/main" val="2808829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6. Simulate human society</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en-US" altLang="zh-CN" sz="2000" b="1" dirty="0"/>
              <a:t>Simulate human society</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2" name="文本框 11">
            <a:extLst>
              <a:ext uri="{FF2B5EF4-FFF2-40B4-BE49-F238E27FC236}">
                <a16:creationId xmlns:a16="http://schemas.microsoft.com/office/drawing/2014/main" id="{7DBDDA36-E325-C549-8C1C-3658B2D2A4F8}"/>
              </a:ext>
            </a:extLst>
          </p:cNvPr>
          <p:cNvSpPr txBox="1"/>
          <p:nvPr/>
        </p:nvSpPr>
        <p:spPr>
          <a:xfrm>
            <a:off x="476250" y="4038600"/>
            <a:ext cx="11447045" cy="1200329"/>
          </a:xfrm>
          <a:prstGeom prst="rect">
            <a:avLst/>
          </a:prstGeom>
          <a:noFill/>
        </p:spPr>
        <p:txBody>
          <a:bodyPr wrap="square">
            <a:spAutoFit/>
          </a:bodyPr>
          <a:lstStyle/>
          <a:p>
            <a:pPr algn="just"/>
            <a:r>
              <a:rPr lang="zh-CN" altLang="en-US" dirty="0">
                <a:latin typeface="system-ui"/>
              </a:rPr>
              <a:t>知识涌现</a:t>
            </a:r>
            <a:r>
              <a:rPr lang="zh-CN" altLang="en-US" b="0" i="0" u="none" strike="noStrike" dirty="0">
                <a:effectLst/>
                <a:latin typeface="system-ui"/>
              </a:rPr>
              <a:t>的三个驱动因素中的互动，具有根本差异。</a:t>
            </a:r>
            <a:r>
              <a:rPr lang="en-US" altLang="zh-CN" b="0" i="0" u="none" strike="noStrike" dirty="0">
                <a:effectLst/>
                <a:latin typeface="system-ui"/>
              </a:rPr>
              <a:t>a, </a:t>
            </a:r>
            <a:r>
              <a:rPr lang="zh-CN" altLang="en-US" b="0" i="0" u="none" strike="noStrike" dirty="0">
                <a:effectLst/>
                <a:latin typeface="system-ui"/>
              </a:rPr>
              <a:t>集体生活中的主体互动是匿名的，由邻近性（由阴影区域表示）调节。</a:t>
            </a:r>
            <a:r>
              <a:rPr lang="en-US" altLang="zh-CN" b="0" i="0" u="none" strike="noStrike" dirty="0">
                <a:effectLst/>
                <a:latin typeface="system-ui"/>
              </a:rPr>
              <a:t>b, </a:t>
            </a:r>
            <a:r>
              <a:rPr lang="zh-CN" altLang="en-US" b="0" i="0" u="none" strike="noStrike" dirty="0">
                <a:effectLst/>
                <a:latin typeface="system-ui"/>
              </a:rPr>
              <a:t>在社会关系中，个体的身份（节点颜色）及其关系（连接它们的边的颜色和大小）在互动中很重要，创建了促进合作和社会学习的网络。</a:t>
            </a:r>
            <a:r>
              <a:rPr lang="en-US" altLang="zh-CN" b="0" i="0" u="none" strike="noStrike" dirty="0">
                <a:effectLst/>
                <a:latin typeface="system-ui"/>
              </a:rPr>
              <a:t>c, </a:t>
            </a:r>
            <a:r>
              <a:rPr lang="zh-CN" altLang="en-US" b="0" i="0" u="none" strike="noStrike" dirty="0">
                <a:effectLst/>
                <a:latin typeface="system-ui"/>
              </a:rPr>
              <a:t>重大转变导致多尺度主体的进化（显示为圆圈内的圆圈），其中大尺度主体（彩色圆圈中的分组节点）调节小尺度主体的环境。</a:t>
            </a:r>
            <a:endParaRPr lang="zh-CN" altLang="en-US" dirty="0"/>
          </a:p>
        </p:txBody>
      </p:sp>
      <p:pic>
        <p:nvPicPr>
          <p:cNvPr id="5" name="图片 4">
            <a:extLst>
              <a:ext uri="{FF2B5EF4-FFF2-40B4-BE49-F238E27FC236}">
                <a16:creationId xmlns:a16="http://schemas.microsoft.com/office/drawing/2014/main" id="{83D40063-7E31-6948-B051-944BF3B1F42A}"/>
              </a:ext>
            </a:extLst>
          </p:cNvPr>
          <p:cNvPicPr>
            <a:picLocks noChangeAspect="1"/>
          </p:cNvPicPr>
          <p:nvPr/>
        </p:nvPicPr>
        <p:blipFill>
          <a:blip r:embed="rId3"/>
          <a:stretch>
            <a:fillRect/>
          </a:stretch>
        </p:blipFill>
        <p:spPr>
          <a:xfrm>
            <a:off x="1689100" y="1362670"/>
            <a:ext cx="8813800" cy="2628900"/>
          </a:xfrm>
          <a:prstGeom prst="rect">
            <a:avLst/>
          </a:prstGeom>
        </p:spPr>
      </p:pic>
    </p:spTree>
    <p:extLst>
      <p:ext uri="{BB962C8B-B14F-4D97-AF65-F5344CB8AC3E}">
        <p14:creationId xmlns:p14="http://schemas.microsoft.com/office/powerpoint/2010/main" val="1820731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2"/>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2" name="矩形 21"/>
          <p:cNvSpPr/>
          <p:nvPr/>
        </p:nvSpPr>
        <p:spPr>
          <a:xfrm>
            <a:off x="3944455" y="2591337"/>
            <a:ext cx="8247545" cy="160275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2"/>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p:cNvSpPr/>
            <p:nvPr/>
          </p:nvSpPr>
          <p:spPr>
            <a:xfrm>
              <a:off x="3145037" y="2941832"/>
              <a:ext cx="535724" cy="923330"/>
            </a:xfrm>
            <a:prstGeom prst="rect">
              <a:avLst/>
            </a:prstGeom>
          </p:spPr>
          <p:txBody>
            <a:bodyPr wrap="none"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5400" dirty="0">
                  <a:solidFill>
                    <a:prstClr val="white"/>
                  </a:solidFill>
                  <a:ea typeface="宋体" panose="02010600030101010101" pitchFamily="2" charset="-122"/>
                </a:rPr>
                <a:t>7</a:t>
              </a:r>
              <a:endParaRPr kumimoji="0" lang="zh-CN" altLang="en-US" sz="5400" b="0" i="0" u="none" strike="noStrike" kern="1200" cap="none" spc="0" normalizeH="0" baseline="0" noProof="0" dirty="0">
                <a:ln>
                  <a:noFill/>
                </a:ln>
                <a:solidFill>
                  <a:prstClr val="white"/>
                </a:solidFill>
                <a:effectLst/>
                <a:uLnTx/>
                <a:uFillTx/>
                <a:ea typeface="宋体" panose="02010600030101010101" pitchFamily="2" charset="-122"/>
              </a:endParaRPr>
            </a:p>
          </p:txBody>
        </p:sp>
      </p:grpSp>
      <p:sp>
        <p:nvSpPr>
          <p:cNvPr id="12" name="矩形 11"/>
          <p:cNvSpPr/>
          <p:nvPr/>
        </p:nvSpPr>
        <p:spPr>
          <a:xfrm>
            <a:off x="4724400" y="2937166"/>
            <a:ext cx="2752677" cy="707886"/>
          </a:xfrm>
          <a:prstGeom prst="rect">
            <a:avLst/>
          </a:prstGeom>
        </p:spPr>
        <p:txBody>
          <a:bodyPr wrap="none">
            <a:spAutoFit/>
          </a:bodyPr>
          <a:lstStyle/>
          <a:p>
            <a:pPr defTabSz="914400">
              <a:defRPr/>
            </a:pPr>
            <a:r>
              <a:rPr lang="en-US" altLang="zh-CN" sz="4000" b="1" dirty="0">
                <a:solidFill>
                  <a:prstClr val="white"/>
                </a:solidFill>
                <a:ea typeface="宋体" panose="02010600030101010101" pitchFamily="2" charset="-122"/>
              </a:rPr>
              <a:t>Social Norm</a:t>
            </a:r>
            <a:endParaRPr kumimoji="0" lang="zh-CN" altLang="en-US" sz="4000" b="1" i="0" u="none" strike="noStrike" kern="1200" cap="none" spc="0" normalizeH="0" baseline="0" noProof="0" dirty="0">
              <a:ln>
                <a:noFill/>
              </a:ln>
              <a:solidFill>
                <a:prstClr val="white"/>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097947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1. INTRODUCTION</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6" name="Picture 2">
            <a:extLst>
              <a:ext uri="{FF2B5EF4-FFF2-40B4-BE49-F238E27FC236}">
                <a16:creationId xmlns:a16="http://schemas.microsoft.com/office/drawing/2014/main" id="{B0681CD4-17DF-3144-BB41-EBB3029FF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1767332"/>
            <a:ext cx="8128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3F22E230-A20F-F74E-AB1B-D107D7B394EA}"/>
              </a:ext>
            </a:extLst>
          </p:cNvPr>
          <p:cNvSpPr txBox="1"/>
          <p:nvPr/>
        </p:nvSpPr>
        <p:spPr>
          <a:xfrm>
            <a:off x="175505" y="781713"/>
            <a:ext cx="11767966" cy="923330"/>
          </a:xfrm>
          <a:prstGeom prst="rect">
            <a:avLst/>
          </a:prstGeom>
          <a:noFill/>
        </p:spPr>
        <p:txBody>
          <a:bodyPr wrap="square">
            <a:spAutoFit/>
          </a:bodyPr>
          <a:lstStyle/>
          <a:p>
            <a:r>
              <a:rPr lang="zh-CN" altLang="en-US" b="1" i="0" u="none" strike="noStrike" dirty="0">
                <a:solidFill>
                  <a:srgbClr val="007AAA"/>
                </a:solidFill>
                <a:effectLst/>
                <a:latin typeface="arial" panose="020B0604020202020204" pitchFamily="34" charset="0"/>
              </a:rPr>
              <a:t>美国科学家真锅淑郎（</a:t>
            </a:r>
            <a:r>
              <a:rPr lang="en-US" altLang="zh-CN" b="1" i="0" u="none" strike="noStrike" dirty="0" err="1">
                <a:solidFill>
                  <a:srgbClr val="007AAA"/>
                </a:solidFill>
                <a:effectLst/>
                <a:latin typeface="arial" panose="020B0604020202020204" pitchFamily="34" charset="0"/>
              </a:rPr>
              <a:t>Syukuro</a:t>
            </a:r>
            <a:r>
              <a:rPr lang="en-US" altLang="zh-CN" b="1" i="0" u="none" strike="noStrike" dirty="0">
                <a:solidFill>
                  <a:srgbClr val="007AAA"/>
                </a:solidFill>
                <a:effectLst/>
                <a:latin typeface="arial" panose="020B0604020202020204" pitchFamily="34" charset="0"/>
              </a:rPr>
              <a:t> Manabe</a:t>
            </a:r>
            <a:r>
              <a:rPr lang="zh-CN" altLang="en-US" b="1" i="0" u="none" strike="noStrike" dirty="0">
                <a:solidFill>
                  <a:srgbClr val="007AAA"/>
                </a:solidFill>
                <a:effectLst/>
                <a:latin typeface="arial" panose="020B0604020202020204" pitchFamily="34" charset="0"/>
              </a:rPr>
              <a:t>）、德国科学家克劳斯</a:t>
            </a:r>
            <a:r>
              <a:rPr lang="en-US" altLang="zh-CN" b="1" i="0" u="none" strike="noStrike" dirty="0">
                <a:solidFill>
                  <a:srgbClr val="007AAA"/>
                </a:solidFill>
                <a:effectLst/>
                <a:latin typeface="arial" panose="020B0604020202020204" pitchFamily="34" charset="0"/>
              </a:rPr>
              <a:t>·</a:t>
            </a:r>
            <a:r>
              <a:rPr lang="zh-CN" altLang="en-US" b="1" i="0" u="none" strike="noStrike" dirty="0">
                <a:solidFill>
                  <a:srgbClr val="007AAA"/>
                </a:solidFill>
                <a:effectLst/>
                <a:latin typeface="arial" panose="020B0604020202020204" pitchFamily="34" charset="0"/>
              </a:rPr>
              <a:t>哈塞尔曼（ </a:t>
            </a:r>
            <a:r>
              <a:rPr lang="en-US" altLang="zh-CN" b="1" i="0" u="none" strike="noStrike" dirty="0">
                <a:solidFill>
                  <a:srgbClr val="007AAA"/>
                </a:solidFill>
                <a:effectLst/>
                <a:latin typeface="arial" panose="020B0604020202020204" pitchFamily="34" charset="0"/>
              </a:rPr>
              <a:t>Klaus </a:t>
            </a:r>
            <a:r>
              <a:rPr lang="en-US" altLang="zh-CN" b="1" i="0" u="none" strike="noStrike" dirty="0" err="1">
                <a:solidFill>
                  <a:srgbClr val="007AAA"/>
                </a:solidFill>
                <a:effectLst/>
                <a:latin typeface="arial" panose="020B0604020202020204" pitchFamily="34" charset="0"/>
              </a:rPr>
              <a:t>Hasselmann</a:t>
            </a:r>
            <a:r>
              <a:rPr lang="zh-CN" altLang="en-US" b="1" i="0" u="none" strike="noStrike" dirty="0">
                <a:solidFill>
                  <a:srgbClr val="007AAA"/>
                </a:solidFill>
                <a:effectLst/>
                <a:latin typeface="arial" panose="020B0604020202020204" pitchFamily="34" charset="0"/>
              </a:rPr>
              <a:t>）和意大利科学家乔治</a:t>
            </a:r>
            <a:r>
              <a:rPr lang="en-US" altLang="zh-CN" b="1" i="0" u="none" strike="noStrike" dirty="0">
                <a:solidFill>
                  <a:srgbClr val="007AAA"/>
                </a:solidFill>
                <a:effectLst/>
                <a:latin typeface="arial" panose="020B0604020202020204" pitchFamily="34" charset="0"/>
              </a:rPr>
              <a:t>·</a:t>
            </a:r>
            <a:r>
              <a:rPr lang="zh-CN" altLang="en-US" b="1" i="0" u="none" strike="noStrike" dirty="0">
                <a:solidFill>
                  <a:srgbClr val="007AAA"/>
                </a:solidFill>
                <a:effectLst/>
                <a:latin typeface="arial" panose="020B0604020202020204" pitchFamily="34" charset="0"/>
              </a:rPr>
              <a:t>帕里西（</a:t>
            </a:r>
            <a:r>
              <a:rPr lang="en-US" altLang="zh-CN" b="1" i="0" u="none" strike="noStrike" dirty="0">
                <a:solidFill>
                  <a:srgbClr val="007AAA"/>
                </a:solidFill>
                <a:effectLst/>
                <a:latin typeface="arial" panose="020B0604020202020204" pitchFamily="34" charset="0"/>
              </a:rPr>
              <a:t>Giorgio </a:t>
            </a:r>
            <a:r>
              <a:rPr lang="en-US" altLang="zh-CN" b="1" i="0" u="none" strike="noStrike" dirty="0" err="1">
                <a:solidFill>
                  <a:srgbClr val="007AAA"/>
                </a:solidFill>
                <a:effectLst/>
                <a:latin typeface="arial" panose="020B0604020202020204" pitchFamily="34" charset="0"/>
              </a:rPr>
              <a:t>Parisi</a:t>
            </a:r>
            <a:r>
              <a:rPr lang="en-US" altLang="zh-CN" b="1" i="0" u="none" strike="noStrike" dirty="0">
                <a:solidFill>
                  <a:srgbClr val="007AAA"/>
                </a:solidFill>
                <a:effectLst/>
                <a:latin typeface="arial" panose="020B0604020202020204" pitchFamily="34" charset="0"/>
              </a:rPr>
              <a:t> </a:t>
            </a:r>
            <a:r>
              <a:rPr lang="zh-CN" altLang="en-US" b="1" i="0" u="none" strike="noStrike" dirty="0">
                <a:solidFill>
                  <a:srgbClr val="007AAA"/>
                </a:solidFill>
                <a:effectLst/>
                <a:latin typeface="arial" panose="020B0604020202020204" pitchFamily="34" charset="0"/>
              </a:rPr>
              <a:t>）荣膺</a:t>
            </a:r>
            <a:r>
              <a:rPr lang="en-US" altLang="zh-CN" b="1" i="0" u="none" strike="noStrike" dirty="0">
                <a:solidFill>
                  <a:srgbClr val="007AAA"/>
                </a:solidFill>
                <a:effectLst/>
                <a:latin typeface="arial" panose="020B0604020202020204" pitchFamily="34" charset="0"/>
              </a:rPr>
              <a:t>2021</a:t>
            </a:r>
            <a:r>
              <a:rPr lang="zh-CN" altLang="en-US" b="1" i="0" u="none" strike="noStrike" dirty="0">
                <a:solidFill>
                  <a:srgbClr val="007AAA"/>
                </a:solidFill>
                <a:effectLst/>
                <a:latin typeface="arial" panose="020B0604020202020204" pitchFamily="34" charset="0"/>
              </a:rPr>
              <a:t>年诺贝尔物理学奖，“以表彰他们为我们理解复杂物理系统所作出的开创性贡献”。</a:t>
            </a:r>
            <a:endParaRPr lang="zh-CN" altLang="en-US" dirty="0"/>
          </a:p>
        </p:txBody>
      </p:sp>
    </p:spTree>
    <p:extLst>
      <p:ext uri="{BB962C8B-B14F-4D97-AF65-F5344CB8AC3E}">
        <p14:creationId xmlns:p14="http://schemas.microsoft.com/office/powerpoint/2010/main" val="2831532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7. Social Norm</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en-US" altLang="zh-CN" sz="2000" b="1" dirty="0">
                <a:solidFill>
                  <a:schemeClr val="tx1"/>
                </a:solidFill>
                <a:ea typeface="宋体" panose="02010600030101010101" pitchFamily="2" charset="-122"/>
              </a:rPr>
              <a:t>Social Norm</a:t>
            </a:r>
            <a:endParaRPr lang="en-US" altLang="zh-CN" sz="2000" b="1" dirty="0"/>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4" name="文本框 13">
            <a:extLst>
              <a:ext uri="{FF2B5EF4-FFF2-40B4-BE49-F238E27FC236}">
                <a16:creationId xmlns:a16="http://schemas.microsoft.com/office/drawing/2014/main" id="{9E0F362B-87F5-364F-B001-A0A6A595FC84}"/>
              </a:ext>
            </a:extLst>
          </p:cNvPr>
          <p:cNvSpPr txBox="1"/>
          <p:nvPr/>
        </p:nvSpPr>
        <p:spPr>
          <a:xfrm>
            <a:off x="222303" y="1190783"/>
            <a:ext cx="6100010" cy="369332"/>
          </a:xfrm>
          <a:prstGeom prst="rect">
            <a:avLst/>
          </a:prstGeom>
          <a:noFill/>
        </p:spPr>
        <p:txBody>
          <a:bodyPr wrap="square">
            <a:spAutoFit/>
          </a:bodyPr>
          <a:lstStyle/>
          <a:p>
            <a:r>
              <a:rPr lang="en-US" altLang="zh-CN" b="0" i="0" u="none" strike="noStrike" dirty="0">
                <a:solidFill>
                  <a:srgbClr val="3F3F3F"/>
                </a:solidFill>
                <a:effectLst/>
                <a:latin typeface="system-ui"/>
              </a:rPr>
              <a:t>IJCAI</a:t>
            </a:r>
            <a:r>
              <a:rPr lang="zh-CN" altLang="en-US" b="0" i="0" u="none" strike="noStrike" dirty="0">
                <a:solidFill>
                  <a:srgbClr val="3F3F3F"/>
                </a:solidFill>
                <a:effectLst/>
                <a:latin typeface="system-ui"/>
              </a:rPr>
              <a:t> </a:t>
            </a:r>
            <a:r>
              <a:rPr lang="en-US" altLang="zh-CN" b="0" i="0" u="none" strike="noStrike" dirty="0">
                <a:solidFill>
                  <a:srgbClr val="3F3F3F"/>
                </a:solidFill>
                <a:effectLst/>
                <a:latin typeface="system-ui"/>
              </a:rPr>
              <a:t>-</a:t>
            </a:r>
            <a:r>
              <a:rPr lang="zh-CN" altLang="en-US" b="0" i="0" u="none" strike="noStrike" dirty="0">
                <a:solidFill>
                  <a:srgbClr val="3F3F3F"/>
                </a:solidFill>
                <a:effectLst/>
                <a:latin typeface="system-ui"/>
              </a:rPr>
              <a:t> </a:t>
            </a:r>
            <a:r>
              <a:rPr lang="en-US" altLang="zh-CN" b="0" i="0" u="none" strike="noStrike" dirty="0">
                <a:solidFill>
                  <a:srgbClr val="3F3F3F"/>
                </a:solidFill>
                <a:effectLst/>
                <a:latin typeface="system-ui"/>
              </a:rPr>
              <a:t>2024 </a:t>
            </a:r>
            <a:endParaRPr lang="zh-CN" altLang="en-US" dirty="0"/>
          </a:p>
        </p:txBody>
      </p:sp>
      <p:pic>
        <p:nvPicPr>
          <p:cNvPr id="10242" name="Picture 2" descr="Image">
            <a:extLst>
              <a:ext uri="{FF2B5EF4-FFF2-40B4-BE49-F238E27FC236}">
                <a16:creationId xmlns:a16="http://schemas.microsoft.com/office/drawing/2014/main" id="{FF33D55E-5C67-E04B-91B4-08A9CE104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2080736"/>
            <a:ext cx="9418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60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7. Social Norm</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zh-CN" altLang="en-US" sz="2000" b="1" dirty="0">
                <a:solidFill>
                  <a:schemeClr val="tx1"/>
                </a:solidFill>
                <a:ea typeface="宋体" panose="02010600030101010101" pitchFamily="2" charset="-122"/>
              </a:rPr>
              <a:t>框架内容</a:t>
            </a:r>
            <a:endParaRPr lang="en-US" altLang="zh-CN" sz="2000" b="1" dirty="0"/>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2" name="文本框 11">
            <a:extLst>
              <a:ext uri="{FF2B5EF4-FFF2-40B4-BE49-F238E27FC236}">
                <a16:creationId xmlns:a16="http://schemas.microsoft.com/office/drawing/2014/main" id="{60430549-F9A4-CB46-9422-4171E3358998}"/>
              </a:ext>
            </a:extLst>
          </p:cNvPr>
          <p:cNvSpPr txBox="1"/>
          <p:nvPr/>
        </p:nvSpPr>
        <p:spPr>
          <a:xfrm>
            <a:off x="3050005" y="2136339"/>
            <a:ext cx="6100010" cy="3416320"/>
          </a:xfrm>
          <a:prstGeom prst="rect">
            <a:avLst/>
          </a:prstGeom>
          <a:noFill/>
        </p:spPr>
        <p:txBody>
          <a:bodyPr wrap="square">
            <a:spAutoFit/>
          </a:bodyPr>
          <a:lstStyle/>
          <a:p>
            <a:r>
              <a:rPr lang="zh-CN" altLang="en-US" dirty="0">
                <a:solidFill>
                  <a:srgbClr val="3F3F3F"/>
                </a:solidFill>
                <a:effectLst/>
              </a:rPr>
              <a:t>社会规范是在社会群体内共享的行为标准。</a:t>
            </a:r>
            <a:endParaRPr lang="en-US" altLang="zh-CN" dirty="0">
              <a:solidFill>
                <a:srgbClr val="3F3F3F"/>
              </a:solidFill>
              <a:effectLst/>
            </a:endParaRPr>
          </a:p>
          <a:p>
            <a:endParaRPr lang="en-US" altLang="zh-CN" dirty="0">
              <a:solidFill>
                <a:srgbClr val="3F3F3F"/>
              </a:solidFill>
            </a:endParaRPr>
          </a:p>
          <a:p>
            <a:r>
              <a:rPr lang="zh-CN" altLang="en-US" dirty="0">
                <a:solidFill>
                  <a:srgbClr val="3F3F3F"/>
                </a:solidFill>
                <a:effectLst/>
              </a:rPr>
              <a:t>如果一个行为标准能被社会大多数个体接纳，该行为标准就演变成社会规范</a:t>
            </a:r>
            <a:r>
              <a:rPr lang="zh-CN" altLang="en-US" b="1" dirty="0">
                <a:solidFill>
                  <a:srgbClr val="3F3F3F"/>
                </a:solidFill>
                <a:effectLst/>
              </a:rPr>
              <a:t>。</a:t>
            </a:r>
            <a:endParaRPr lang="en-US" altLang="zh-CN" b="1" dirty="0">
              <a:solidFill>
                <a:srgbClr val="3F3F3F"/>
              </a:solidFill>
              <a:effectLst/>
            </a:endParaRPr>
          </a:p>
          <a:p>
            <a:endParaRPr lang="en-US" altLang="zh-CN" b="1" dirty="0">
              <a:solidFill>
                <a:srgbClr val="3F3F3F"/>
              </a:solidFill>
            </a:endParaRPr>
          </a:p>
          <a:p>
            <a:r>
              <a:rPr lang="zh-CN" altLang="en-US" dirty="0">
                <a:solidFill>
                  <a:srgbClr val="3F3F3F"/>
                </a:solidFill>
                <a:effectLst/>
              </a:rPr>
              <a:t>我们期望通过</a:t>
            </a:r>
            <a:r>
              <a:rPr lang="en-US" altLang="zh-CN" dirty="0">
                <a:solidFill>
                  <a:srgbClr val="3F3F3F"/>
                </a:solidFill>
                <a:effectLst/>
              </a:rPr>
              <a:t>CRSEC</a:t>
            </a:r>
            <a:r>
              <a:rPr lang="zh-CN" altLang="en-US" dirty="0">
                <a:solidFill>
                  <a:srgbClr val="3F3F3F"/>
                </a:solidFill>
                <a:effectLst/>
              </a:rPr>
              <a:t>架构实现社会规范的涌现现象：少数规范倡导者（智能体）具有其偏好的个人行为标准，通过积极传播这些行为标准能影响其余普通智能体；普通智能体能在社交行为中识别、评估并接纳相应的行为标准，从而在自身行动中遵守该行为标准，最终实现社会规范的涌现和社会冲突的消失。</a:t>
            </a:r>
            <a:br>
              <a:rPr lang="zh-CN" altLang="en-US" dirty="0"/>
            </a:br>
            <a:endParaRPr lang="zh-CN" altLang="en-US" dirty="0"/>
          </a:p>
        </p:txBody>
      </p:sp>
    </p:spTree>
    <p:extLst>
      <p:ext uri="{BB962C8B-B14F-4D97-AF65-F5344CB8AC3E}">
        <p14:creationId xmlns:p14="http://schemas.microsoft.com/office/powerpoint/2010/main" val="2427994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7. Social Norm</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zh-CN" altLang="en-US" sz="2000" b="1" dirty="0">
                <a:solidFill>
                  <a:schemeClr val="tx1"/>
                </a:solidFill>
                <a:ea typeface="宋体" panose="02010600030101010101" pitchFamily="2" charset="-122"/>
              </a:rPr>
              <a:t>框架内容</a:t>
            </a:r>
            <a:endParaRPr lang="en-US" altLang="zh-CN" sz="2000" b="1" dirty="0"/>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pic>
        <p:nvPicPr>
          <p:cNvPr id="4" name="图片 3">
            <a:extLst>
              <a:ext uri="{FF2B5EF4-FFF2-40B4-BE49-F238E27FC236}">
                <a16:creationId xmlns:a16="http://schemas.microsoft.com/office/drawing/2014/main" id="{9F69F8F2-2BA8-DB47-8F19-8FB937AD0128}"/>
              </a:ext>
            </a:extLst>
          </p:cNvPr>
          <p:cNvPicPr>
            <a:picLocks noChangeAspect="1"/>
          </p:cNvPicPr>
          <p:nvPr/>
        </p:nvPicPr>
        <p:blipFill>
          <a:blip r:embed="rId3"/>
          <a:stretch>
            <a:fillRect/>
          </a:stretch>
        </p:blipFill>
        <p:spPr>
          <a:xfrm>
            <a:off x="2051050" y="570812"/>
            <a:ext cx="7785100" cy="3022600"/>
          </a:xfrm>
          <a:prstGeom prst="rect">
            <a:avLst/>
          </a:prstGeom>
        </p:spPr>
      </p:pic>
      <p:sp>
        <p:nvSpPr>
          <p:cNvPr id="14" name="文本框 13">
            <a:extLst>
              <a:ext uri="{FF2B5EF4-FFF2-40B4-BE49-F238E27FC236}">
                <a16:creationId xmlns:a16="http://schemas.microsoft.com/office/drawing/2014/main" id="{049A7FC7-9716-DA4C-96E6-65227C7CD9F6}"/>
              </a:ext>
            </a:extLst>
          </p:cNvPr>
          <p:cNvSpPr txBox="1"/>
          <p:nvPr/>
        </p:nvSpPr>
        <p:spPr>
          <a:xfrm>
            <a:off x="3099997" y="3733800"/>
            <a:ext cx="6100010" cy="3139321"/>
          </a:xfrm>
          <a:prstGeom prst="rect">
            <a:avLst/>
          </a:prstGeom>
          <a:noFill/>
        </p:spPr>
        <p:txBody>
          <a:bodyPr wrap="square">
            <a:spAutoFit/>
          </a:bodyPr>
          <a:lstStyle/>
          <a:p>
            <a:pPr algn="just"/>
            <a:r>
              <a:rPr lang="zh-CN" altLang="en-US" b="0" i="0" u="none" strike="noStrike" dirty="0">
                <a:solidFill>
                  <a:srgbClr val="3F3F3F"/>
                </a:solidFill>
                <a:effectLst/>
                <a:latin typeface="system-ui"/>
              </a:rPr>
              <a:t>下图展示了我们的</a:t>
            </a:r>
            <a:r>
              <a:rPr lang="en-US" altLang="zh-CN" b="0" i="0" u="none" strike="noStrike" dirty="0">
                <a:solidFill>
                  <a:srgbClr val="3F3F3F"/>
                </a:solidFill>
                <a:effectLst/>
                <a:latin typeface="system-ui"/>
              </a:rPr>
              <a:t>CRSEC</a:t>
            </a:r>
            <a:r>
              <a:rPr lang="zh-CN" altLang="en-US" b="0" i="0" u="none" strike="noStrike" dirty="0">
                <a:solidFill>
                  <a:srgbClr val="3F3F3F"/>
                </a:solidFill>
                <a:effectLst/>
                <a:latin typeface="system-ui"/>
              </a:rPr>
              <a:t>架构。本文提出的</a:t>
            </a:r>
            <a:r>
              <a:rPr lang="en-US" altLang="zh-CN" b="0" i="0" u="none" strike="noStrike" dirty="0">
                <a:solidFill>
                  <a:srgbClr val="3F3F3F"/>
                </a:solidFill>
                <a:effectLst/>
                <a:latin typeface="system-ui"/>
              </a:rPr>
              <a:t>CRSEC</a:t>
            </a:r>
            <a:r>
              <a:rPr lang="zh-CN" altLang="en-US" b="0" i="0" u="none" strike="noStrike" dirty="0">
                <a:solidFill>
                  <a:srgbClr val="3F3F3F"/>
                </a:solidFill>
                <a:effectLst/>
                <a:latin typeface="system-ui"/>
              </a:rPr>
              <a:t>架构包括四个关键模块：</a:t>
            </a:r>
            <a:r>
              <a:rPr lang="en-US" altLang="zh-CN" b="0" i="0" u="none" strike="noStrike" dirty="0">
                <a:solidFill>
                  <a:srgbClr val="3F3F3F"/>
                </a:solidFill>
                <a:effectLst/>
                <a:latin typeface="system-ui"/>
              </a:rPr>
              <a:t>Creation &amp; Representation</a:t>
            </a:r>
            <a:r>
              <a:rPr lang="zh-CN" altLang="en-US" b="0" i="0" u="none" strike="noStrike" dirty="0">
                <a:solidFill>
                  <a:srgbClr val="888888"/>
                </a:solidFill>
                <a:effectLst/>
                <a:latin typeface="system-ui"/>
              </a:rPr>
              <a:t>（创造与表征）</a:t>
            </a:r>
            <a:r>
              <a:rPr lang="zh-CN" altLang="en-US" b="0" i="0" u="none" strike="noStrike" dirty="0">
                <a:solidFill>
                  <a:srgbClr val="3F3F3F"/>
                </a:solidFill>
                <a:effectLst/>
                <a:latin typeface="system-ui"/>
              </a:rPr>
              <a:t>、</a:t>
            </a:r>
            <a:r>
              <a:rPr lang="en-US" altLang="zh-CN" b="0" i="0" u="none" strike="noStrike" dirty="0">
                <a:solidFill>
                  <a:srgbClr val="3F3F3F"/>
                </a:solidFill>
                <a:effectLst/>
                <a:latin typeface="system-ui"/>
              </a:rPr>
              <a:t>Spreading</a:t>
            </a:r>
            <a:r>
              <a:rPr lang="zh-CN" altLang="en-US" b="0" i="0" u="none" strike="noStrike" dirty="0">
                <a:solidFill>
                  <a:srgbClr val="888888"/>
                </a:solidFill>
                <a:effectLst/>
                <a:latin typeface="system-ui"/>
              </a:rPr>
              <a:t>（传播）</a:t>
            </a:r>
            <a:r>
              <a:rPr lang="zh-CN" altLang="en-US" b="0" i="0" u="none" strike="noStrike" dirty="0">
                <a:solidFill>
                  <a:srgbClr val="3F3F3F"/>
                </a:solidFill>
                <a:effectLst/>
                <a:latin typeface="system-ui"/>
              </a:rPr>
              <a:t>、</a:t>
            </a:r>
            <a:r>
              <a:rPr lang="en-US" altLang="zh-CN" b="0" i="0" u="none" strike="noStrike" dirty="0">
                <a:solidFill>
                  <a:srgbClr val="3F3F3F"/>
                </a:solidFill>
                <a:effectLst/>
                <a:latin typeface="system-ui"/>
              </a:rPr>
              <a:t>Evaluation</a:t>
            </a:r>
            <a:r>
              <a:rPr lang="zh-CN" altLang="en-US" b="0" i="0" u="none" strike="noStrike" dirty="0">
                <a:solidFill>
                  <a:srgbClr val="888888"/>
                </a:solidFill>
                <a:effectLst/>
                <a:latin typeface="system-ui"/>
              </a:rPr>
              <a:t>（评估）</a:t>
            </a:r>
            <a:r>
              <a:rPr lang="zh-CN" altLang="en-US" b="0" i="0" u="none" strike="noStrike" dirty="0">
                <a:solidFill>
                  <a:srgbClr val="3F3F3F"/>
                </a:solidFill>
                <a:effectLst/>
                <a:latin typeface="system-ui"/>
              </a:rPr>
              <a:t>和</a:t>
            </a:r>
            <a:r>
              <a:rPr lang="en-US" altLang="zh-CN" b="0" i="0" u="none" strike="noStrike" dirty="0">
                <a:solidFill>
                  <a:srgbClr val="3F3F3F"/>
                </a:solidFill>
                <a:effectLst/>
                <a:latin typeface="system-ui"/>
              </a:rPr>
              <a:t>Compliance</a:t>
            </a:r>
            <a:r>
              <a:rPr lang="zh-CN" altLang="en-US" b="0" i="0" u="none" strike="noStrike" dirty="0">
                <a:solidFill>
                  <a:srgbClr val="888888"/>
                </a:solidFill>
                <a:effectLst/>
                <a:latin typeface="system-ui"/>
              </a:rPr>
              <a:t>（遵守）</a:t>
            </a:r>
            <a:r>
              <a:rPr lang="zh-CN" altLang="en-US" b="0" i="0" u="none" strike="noStrike" dirty="0">
                <a:solidFill>
                  <a:srgbClr val="3F3F3F"/>
                </a:solidFill>
                <a:effectLst/>
                <a:latin typeface="system-ui"/>
              </a:rPr>
              <a:t>。</a:t>
            </a:r>
            <a:endParaRPr lang="en-US" altLang="zh-CN" b="0" i="0" u="none" strike="noStrike" dirty="0">
              <a:solidFill>
                <a:srgbClr val="3F3F3F"/>
              </a:solidFill>
              <a:effectLst/>
              <a:latin typeface="system-ui"/>
            </a:endParaRPr>
          </a:p>
          <a:p>
            <a:pPr algn="just"/>
            <a:endParaRPr lang="en-US" altLang="zh-CN" dirty="0">
              <a:solidFill>
                <a:srgbClr val="3F3F3F"/>
              </a:solidFill>
              <a:latin typeface="system-ui"/>
            </a:endParaRPr>
          </a:p>
          <a:p>
            <a:pPr algn="just"/>
            <a:r>
              <a:rPr lang="zh-CN" altLang="en-US" b="0" i="0" u="none" strike="noStrike" dirty="0">
                <a:solidFill>
                  <a:srgbClr val="3F3F3F"/>
                </a:solidFill>
                <a:effectLst/>
                <a:latin typeface="system-ui"/>
              </a:rPr>
              <a:t>这四个模块回答了社会规范研究中的五个经典问题：</a:t>
            </a:r>
            <a:endParaRPr lang="zh-CN" altLang="en-US" b="0" i="0" u="none" strike="noStrike" dirty="0">
              <a:effectLst/>
              <a:latin typeface="system-ui"/>
            </a:endParaRPr>
          </a:p>
          <a:p>
            <a:pPr algn="just">
              <a:buFont typeface="Arial" panose="020B0604020202020204" pitchFamily="34" charset="0"/>
              <a:buChar char="•"/>
            </a:pPr>
            <a:r>
              <a:rPr lang="zh-CN" altLang="en-US" b="0" i="0" u="none" strike="noStrike" dirty="0">
                <a:solidFill>
                  <a:srgbClr val="3F3F3F"/>
                </a:solidFill>
                <a:effectLst/>
                <a:latin typeface="system-ui"/>
              </a:rPr>
              <a:t>社会规范从何而来？</a:t>
            </a:r>
          </a:p>
          <a:p>
            <a:pPr algn="just">
              <a:buFont typeface="Arial" panose="020B0604020202020204" pitchFamily="34" charset="0"/>
              <a:buChar char="•"/>
            </a:pPr>
            <a:r>
              <a:rPr lang="zh-CN" altLang="en-US" b="0" i="0" u="none" strike="noStrike" dirty="0">
                <a:solidFill>
                  <a:srgbClr val="3F3F3F"/>
                </a:solidFill>
                <a:effectLst/>
                <a:latin typeface="system-ui"/>
              </a:rPr>
              <a:t>我们应该如何形式化表达社会规范？</a:t>
            </a:r>
          </a:p>
          <a:p>
            <a:pPr algn="just">
              <a:buFont typeface="Arial" panose="020B0604020202020204" pitchFamily="34" charset="0"/>
              <a:buChar char="•"/>
            </a:pPr>
            <a:r>
              <a:rPr lang="zh-CN" altLang="en-US" b="0" i="0" u="none" strike="noStrike" dirty="0">
                <a:solidFill>
                  <a:srgbClr val="3F3F3F"/>
                </a:solidFill>
                <a:effectLst/>
                <a:latin typeface="system-ui"/>
              </a:rPr>
              <a:t>社会规范是如何通过个体间的交互进行传播的？</a:t>
            </a:r>
          </a:p>
          <a:p>
            <a:pPr algn="just">
              <a:buFont typeface="Arial" panose="020B0604020202020204" pitchFamily="34" charset="0"/>
              <a:buChar char="•"/>
            </a:pPr>
            <a:r>
              <a:rPr lang="zh-CN" altLang="en-US" b="0" i="0" u="none" strike="noStrike" dirty="0">
                <a:solidFill>
                  <a:srgbClr val="3F3F3F"/>
                </a:solidFill>
                <a:effectLst/>
                <a:latin typeface="system-ui"/>
              </a:rPr>
              <a:t>我们应该如何评估社会规范？</a:t>
            </a:r>
          </a:p>
          <a:p>
            <a:pPr algn="just">
              <a:buFont typeface="Arial" panose="020B0604020202020204" pitchFamily="34" charset="0"/>
              <a:buChar char="•"/>
            </a:pPr>
            <a:r>
              <a:rPr lang="zh-CN" altLang="en-US" b="0" i="0" u="none" strike="noStrike" dirty="0">
                <a:solidFill>
                  <a:srgbClr val="3F3F3F"/>
                </a:solidFill>
                <a:effectLst/>
                <a:latin typeface="system-ui"/>
              </a:rPr>
              <a:t>我们如何使得智能体在计划和行动中遵守规范？</a:t>
            </a:r>
          </a:p>
        </p:txBody>
      </p:sp>
    </p:spTree>
    <p:extLst>
      <p:ext uri="{BB962C8B-B14F-4D97-AF65-F5344CB8AC3E}">
        <p14:creationId xmlns:p14="http://schemas.microsoft.com/office/powerpoint/2010/main" val="134985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7. Social Norm</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zh-CN" altLang="en-US" sz="2000" b="1" dirty="0">
                <a:solidFill>
                  <a:schemeClr val="tx1"/>
                </a:solidFill>
                <a:ea typeface="宋体" panose="02010600030101010101" pitchFamily="2" charset="-122"/>
              </a:rPr>
              <a:t>实验结果及现象</a:t>
            </a:r>
            <a:endParaRPr lang="en-US" altLang="zh-CN" sz="2000" b="1" dirty="0"/>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pic>
        <p:nvPicPr>
          <p:cNvPr id="5" name="图片 4">
            <a:extLst>
              <a:ext uri="{FF2B5EF4-FFF2-40B4-BE49-F238E27FC236}">
                <a16:creationId xmlns:a16="http://schemas.microsoft.com/office/drawing/2014/main" id="{B007D796-DD59-E049-890A-8AE3DC81F9D2}"/>
              </a:ext>
            </a:extLst>
          </p:cNvPr>
          <p:cNvPicPr>
            <a:picLocks noChangeAspect="1"/>
          </p:cNvPicPr>
          <p:nvPr/>
        </p:nvPicPr>
        <p:blipFill>
          <a:blip r:embed="rId3"/>
          <a:stretch>
            <a:fillRect/>
          </a:stretch>
        </p:blipFill>
        <p:spPr>
          <a:xfrm>
            <a:off x="808941" y="-71437"/>
            <a:ext cx="4683265" cy="6858000"/>
          </a:xfrm>
          <a:prstGeom prst="rect">
            <a:avLst/>
          </a:prstGeom>
        </p:spPr>
      </p:pic>
      <p:pic>
        <p:nvPicPr>
          <p:cNvPr id="7" name="图片 6">
            <a:extLst>
              <a:ext uri="{FF2B5EF4-FFF2-40B4-BE49-F238E27FC236}">
                <a16:creationId xmlns:a16="http://schemas.microsoft.com/office/drawing/2014/main" id="{56E88C07-E08B-0F45-AA63-9EC2D5576F5B}"/>
              </a:ext>
            </a:extLst>
          </p:cNvPr>
          <p:cNvPicPr>
            <a:picLocks noChangeAspect="1"/>
          </p:cNvPicPr>
          <p:nvPr/>
        </p:nvPicPr>
        <p:blipFill>
          <a:blip r:embed="rId4"/>
          <a:stretch>
            <a:fillRect/>
          </a:stretch>
        </p:blipFill>
        <p:spPr>
          <a:xfrm>
            <a:off x="6039435" y="298450"/>
            <a:ext cx="5842000" cy="6261100"/>
          </a:xfrm>
          <a:prstGeom prst="rect">
            <a:avLst/>
          </a:prstGeom>
        </p:spPr>
      </p:pic>
    </p:spTree>
    <p:extLst>
      <p:ext uri="{BB962C8B-B14F-4D97-AF65-F5344CB8AC3E}">
        <p14:creationId xmlns:p14="http://schemas.microsoft.com/office/powerpoint/2010/main" val="478203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7. Social Norm</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zh-CN" altLang="en-US" sz="2000" b="1" dirty="0">
                <a:solidFill>
                  <a:schemeClr val="tx1"/>
                </a:solidFill>
                <a:ea typeface="宋体" panose="02010600030101010101" pitchFamily="2" charset="-122"/>
              </a:rPr>
              <a:t>实验结果及现象</a:t>
            </a:r>
            <a:endParaRPr lang="en-US" altLang="zh-CN" sz="2000" b="1" dirty="0"/>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pic>
        <p:nvPicPr>
          <p:cNvPr id="4" name="图片 3">
            <a:extLst>
              <a:ext uri="{FF2B5EF4-FFF2-40B4-BE49-F238E27FC236}">
                <a16:creationId xmlns:a16="http://schemas.microsoft.com/office/drawing/2014/main" id="{F0359080-F97C-864F-B949-CA018BFC9380}"/>
              </a:ext>
            </a:extLst>
          </p:cNvPr>
          <p:cNvPicPr>
            <a:picLocks noChangeAspect="1"/>
          </p:cNvPicPr>
          <p:nvPr/>
        </p:nvPicPr>
        <p:blipFill>
          <a:blip r:embed="rId3"/>
          <a:stretch>
            <a:fillRect/>
          </a:stretch>
        </p:blipFill>
        <p:spPr>
          <a:xfrm>
            <a:off x="3049696" y="0"/>
            <a:ext cx="4731086" cy="6858000"/>
          </a:xfrm>
          <a:prstGeom prst="rect">
            <a:avLst/>
          </a:prstGeom>
        </p:spPr>
      </p:pic>
    </p:spTree>
    <p:extLst>
      <p:ext uri="{BB962C8B-B14F-4D97-AF65-F5344CB8AC3E}">
        <p14:creationId xmlns:p14="http://schemas.microsoft.com/office/powerpoint/2010/main" val="4173190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7. Social Norm</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zh-CN" altLang="en-US" sz="2000" b="1" dirty="0">
                <a:solidFill>
                  <a:schemeClr val="tx1"/>
                </a:solidFill>
                <a:ea typeface="宋体" panose="02010600030101010101" pitchFamily="2" charset="-122"/>
              </a:rPr>
              <a:t>实验结果及现象</a:t>
            </a:r>
            <a:endParaRPr lang="en-US" altLang="zh-CN" sz="2000" b="1" dirty="0"/>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pic>
        <p:nvPicPr>
          <p:cNvPr id="5" name="图片 4">
            <a:extLst>
              <a:ext uri="{FF2B5EF4-FFF2-40B4-BE49-F238E27FC236}">
                <a16:creationId xmlns:a16="http://schemas.microsoft.com/office/drawing/2014/main" id="{6AFE631E-8A21-4940-8DEF-BFAF7D34408D}"/>
              </a:ext>
            </a:extLst>
          </p:cNvPr>
          <p:cNvPicPr>
            <a:picLocks noChangeAspect="1"/>
          </p:cNvPicPr>
          <p:nvPr/>
        </p:nvPicPr>
        <p:blipFill>
          <a:blip r:embed="rId3"/>
          <a:stretch>
            <a:fillRect/>
          </a:stretch>
        </p:blipFill>
        <p:spPr>
          <a:xfrm>
            <a:off x="1097514" y="0"/>
            <a:ext cx="5545288" cy="6858000"/>
          </a:xfrm>
          <a:prstGeom prst="rect">
            <a:avLst/>
          </a:prstGeom>
        </p:spPr>
      </p:pic>
      <p:sp>
        <p:nvSpPr>
          <p:cNvPr id="12" name="文本框 11">
            <a:extLst>
              <a:ext uri="{FF2B5EF4-FFF2-40B4-BE49-F238E27FC236}">
                <a16:creationId xmlns:a16="http://schemas.microsoft.com/office/drawing/2014/main" id="{26008E23-2025-EC4D-8BC9-31B158E1437E}"/>
              </a:ext>
            </a:extLst>
          </p:cNvPr>
          <p:cNvSpPr txBox="1"/>
          <p:nvPr/>
        </p:nvSpPr>
        <p:spPr>
          <a:xfrm>
            <a:off x="6973531" y="353890"/>
            <a:ext cx="4773440" cy="6282425"/>
          </a:xfrm>
          <a:prstGeom prst="rect">
            <a:avLst/>
          </a:prstGeom>
          <a:noFill/>
        </p:spPr>
        <p:txBody>
          <a:bodyPr wrap="square">
            <a:spAutoFit/>
          </a:bodyPr>
          <a:lstStyle/>
          <a:p>
            <a:pPr algn="just">
              <a:lnSpc>
                <a:spcPct val="150000"/>
              </a:lnSpc>
            </a:pPr>
            <a:r>
              <a:rPr lang="zh-CN" altLang="en-US" b="0" i="0" u="none" strike="noStrike" dirty="0">
                <a:solidFill>
                  <a:srgbClr val="3F3F3F"/>
                </a:solidFill>
                <a:effectLst/>
                <a:latin typeface="system-ui"/>
              </a:rPr>
              <a:t>下图展示了具体的实验结果。我们从多个角度可视化了规范演变的过程，并发现了一些有趣的现象。</a:t>
            </a:r>
            <a:endParaRPr lang="zh-CN" altLang="en-US" b="0" i="0" u="none" strike="noStrike" dirty="0">
              <a:effectLst/>
              <a:latin typeface="system-ui"/>
            </a:endParaRPr>
          </a:p>
          <a:p>
            <a:pPr algn="just">
              <a:lnSpc>
                <a:spcPct val="150000"/>
              </a:lnSpc>
              <a:buFont typeface="Arial" panose="020B0604020202020204" pitchFamily="34" charset="0"/>
              <a:buChar char="•"/>
            </a:pPr>
            <a:r>
              <a:rPr lang="zh-CN" altLang="en-US" b="0" i="0" u="none" strike="noStrike" dirty="0">
                <a:solidFill>
                  <a:srgbClr val="3F3F3F"/>
                </a:solidFill>
                <a:effectLst/>
                <a:latin typeface="system-ui"/>
              </a:rPr>
              <a:t>基于</a:t>
            </a:r>
            <a:r>
              <a:rPr lang="en-US" altLang="zh-CN" b="0" i="0" u="none" strike="noStrike" dirty="0">
                <a:solidFill>
                  <a:srgbClr val="3F3F3F"/>
                </a:solidFill>
                <a:effectLst/>
                <a:latin typeface="system-ui"/>
              </a:rPr>
              <a:t>CRSEC</a:t>
            </a:r>
            <a:r>
              <a:rPr lang="zh-CN" altLang="en-US" b="0" i="0" u="none" strike="noStrike" dirty="0">
                <a:solidFill>
                  <a:srgbClr val="3F3F3F"/>
                </a:solidFill>
                <a:effectLst/>
                <a:latin typeface="system-ui"/>
              </a:rPr>
              <a:t>架构， “室内禁止吸烟”，“公共场所保持安静”和“饭后给小费”的社会规范总会在生成式智能体社会中涌现</a:t>
            </a:r>
          </a:p>
          <a:p>
            <a:pPr algn="just">
              <a:lnSpc>
                <a:spcPct val="150000"/>
              </a:lnSpc>
              <a:buFont typeface="Arial" panose="020B0604020202020204" pitchFamily="34" charset="0"/>
              <a:buChar char="•"/>
            </a:pPr>
            <a:r>
              <a:rPr lang="zh-CN" altLang="en-US" b="0" i="0" u="none" strike="noStrike" dirty="0">
                <a:solidFill>
                  <a:srgbClr val="3F3F3F"/>
                </a:solidFill>
                <a:effectLst/>
                <a:latin typeface="system-ui"/>
              </a:rPr>
              <a:t>除此之外，社会中可以涌现出规范倡导者从未推崇过的全新社会规范，如“维护一个健康的社会环境”</a:t>
            </a:r>
          </a:p>
          <a:p>
            <a:pPr algn="just">
              <a:lnSpc>
                <a:spcPct val="150000"/>
              </a:lnSpc>
              <a:buFont typeface="Arial" panose="020B0604020202020204" pitchFamily="34" charset="0"/>
              <a:buChar char="•"/>
            </a:pPr>
            <a:r>
              <a:rPr lang="zh-CN" altLang="en-US" b="0" i="0" u="none" strike="noStrike" dirty="0">
                <a:solidFill>
                  <a:srgbClr val="3F3F3F"/>
                </a:solidFill>
                <a:effectLst/>
                <a:latin typeface="system-ui"/>
              </a:rPr>
              <a:t>随着社会规范的涌现，社会冲突的数量在减少甚至几乎消失</a:t>
            </a:r>
          </a:p>
          <a:p>
            <a:pPr algn="just">
              <a:lnSpc>
                <a:spcPct val="150000"/>
              </a:lnSpc>
              <a:buFont typeface="Arial" panose="020B0604020202020204" pitchFamily="34" charset="0"/>
              <a:buChar char="•"/>
            </a:pPr>
            <a:r>
              <a:rPr lang="zh-CN" altLang="en-US" b="0" i="0" u="none" strike="noStrike" dirty="0">
                <a:solidFill>
                  <a:srgbClr val="3F3F3F"/>
                </a:solidFill>
                <a:effectLst/>
                <a:latin typeface="system-ui"/>
              </a:rPr>
              <a:t>沟通过程中产生的对话和观察过程中产生的想法能够推动社会规范的出现</a:t>
            </a:r>
          </a:p>
          <a:p>
            <a:pPr algn="just">
              <a:lnSpc>
                <a:spcPct val="150000"/>
              </a:lnSpc>
              <a:buFont typeface="Arial" panose="020B0604020202020204" pitchFamily="34" charset="0"/>
              <a:buChar char="•"/>
            </a:pPr>
            <a:r>
              <a:rPr lang="zh-CN" altLang="en-US" b="0" i="0" u="none" strike="noStrike" dirty="0">
                <a:solidFill>
                  <a:srgbClr val="3F3F3F"/>
                </a:solidFill>
                <a:effectLst/>
                <a:latin typeface="system-ui"/>
              </a:rPr>
              <a:t>接受和遵从社会规范对生成式智能体而言“说起来容易做起来难”</a:t>
            </a:r>
          </a:p>
        </p:txBody>
      </p:sp>
    </p:spTree>
    <p:extLst>
      <p:ext uri="{BB962C8B-B14F-4D97-AF65-F5344CB8AC3E}">
        <p14:creationId xmlns:p14="http://schemas.microsoft.com/office/powerpoint/2010/main" val="3489638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7. Social Norm</a:t>
            </a:r>
          </a:p>
        </p:txBody>
      </p:sp>
      <p:sp>
        <p:nvSpPr>
          <p:cNvPr id="201" name="文本框 200"/>
          <p:cNvSpPr txBox="1"/>
          <p:nvPr/>
        </p:nvSpPr>
        <p:spPr bwMode="auto">
          <a:xfrm flipH="1">
            <a:off x="222303" y="863168"/>
            <a:ext cx="4722675" cy="400110"/>
          </a:xfrm>
          <a:prstGeom prst="rect">
            <a:avLst/>
          </a:prstGeom>
          <a:noFill/>
        </p:spPr>
        <p:txBody>
          <a:bodyPr wrap="square">
            <a:spAutoFit/>
          </a:bodyPr>
          <a:lstStyle/>
          <a:p>
            <a:pPr>
              <a:defRPr/>
            </a:pPr>
            <a:r>
              <a:rPr lang="zh-CN" altLang="en-US" sz="2000" b="1" dirty="0">
                <a:solidFill>
                  <a:schemeClr val="tx1"/>
                </a:solidFill>
                <a:ea typeface="宋体" panose="02010600030101010101" pitchFamily="2" charset="-122"/>
              </a:rPr>
              <a:t>实验结果及现象</a:t>
            </a:r>
            <a:endParaRPr lang="en-US" altLang="zh-CN" sz="2000" b="1" dirty="0"/>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10" descr="Untitled">
            <a:extLst>
              <a:ext uri="{FF2B5EF4-FFF2-40B4-BE49-F238E27FC236}">
                <a16:creationId xmlns:a16="http://schemas.microsoft.com/office/drawing/2014/main" id="{A39DC943-DF52-A04D-85AE-425E46738A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12" descr="Untitled">
            <a:extLst>
              <a:ext uri="{FF2B5EF4-FFF2-40B4-BE49-F238E27FC236}">
                <a16:creationId xmlns:a16="http://schemas.microsoft.com/office/drawing/2014/main" id="{FD9A99E0-9A47-9049-9221-B2361C75056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p>
        </p:txBody>
      </p:sp>
      <p:pic>
        <p:nvPicPr>
          <p:cNvPr id="4" name="图片 3">
            <a:extLst>
              <a:ext uri="{FF2B5EF4-FFF2-40B4-BE49-F238E27FC236}">
                <a16:creationId xmlns:a16="http://schemas.microsoft.com/office/drawing/2014/main" id="{2AE2F844-E567-484D-86CE-391C9FFFA945}"/>
              </a:ext>
            </a:extLst>
          </p:cNvPr>
          <p:cNvPicPr>
            <a:picLocks noChangeAspect="1"/>
          </p:cNvPicPr>
          <p:nvPr/>
        </p:nvPicPr>
        <p:blipFill>
          <a:blip r:embed="rId3"/>
          <a:stretch>
            <a:fillRect/>
          </a:stretch>
        </p:blipFill>
        <p:spPr>
          <a:xfrm>
            <a:off x="1651000" y="1263278"/>
            <a:ext cx="8890000" cy="3721100"/>
          </a:xfrm>
          <a:prstGeom prst="rect">
            <a:avLst/>
          </a:prstGeom>
        </p:spPr>
      </p:pic>
      <p:sp>
        <p:nvSpPr>
          <p:cNvPr id="14" name="文本框 13">
            <a:extLst>
              <a:ext uri="{FF2B5EF4-FFF2-40B4-BE49-F238E27FC236}">
                <a16:creationId xmlns:a16="http://schemas.microsoft.com/office/drawing/2014/main" id="{8E8240FB-2FB0-4F4B-BFEB-DEDD9C97312F}"/>
              </a:ext>
            </a:extLst>
          </p:cNvPr>
          <p:cNvSpPr txBox="1"/>
          <p:nvPr/>
        </p:nvSpPr>
        <p:spPr>
          <a:xfrm>
            <a:off x="607593" y="4984378"/>
            <a:ext cx="11303669" cy="1477328"/>
          </a:xfrm>
          <a:prstGeom prst="rect">
            <a:avLst/>
          </a:prstGeom>
          <a:noFill/>
        </p:spPr>
        <p:txBody>
          <a:bodyPr wrap="square">
            <a:spAutoFit/>
          </a:bodyPr>
          <a:lstStyle/>
          <a:p>
            <a:r>
              <a:rPr lang="zh-CN" altLang="en-US" b="0" i="0" u="none" strike="noStrike" dirty="0">
                <a:solidFill>
                  <a:srgbClr val="3F3F3F"/>
                </a:solidFill>
                <a:effectLst/>
                <a:latin typeface="system-ui"/>
              </a:rPr>
              <a:t>为了评估 </a:t>
            </a:r>
            <a:r>
              <a:rPr lang="en-US" altLang="zh-CN" b="0" i="0" u="none" strike="noStrike" dirty="0">
                <a:solidFill>
                  <a:srgbClr val="3F3F3F"/>
                </a:solidFill>
                <a:effectLst/>
                <a:latin typeface="system-ui"/>
              </a:rPr>
              <a:t>CRSEC </a:t>
            </a:r>
            <a:r>
              <a:rPr lang="zh-CN" altLang="en-US" b="0" i="0" u="none" strike="noStrike" dirty="0">
                <a:solidFill>
                  <a:srgbClr val="3F3F3F"/>
                </a:solidFill>
                <a:effectLst/>
                <a:latin typeface="system-ui"/>
              </a:rPr>
              <a:t>架构在人类眼中的表现，我们招募了 </a:t>
            </a:r>
            <a:r>
              <a:rPr lang="en-US" altLang="zh-CN" b="0" i="0" u="none" strike="noStrike" dirty="0">
                <a:solidFill>
                  <a:srgbClr val="3F3F3F"/>
                </a:solidFill>
                <a:effectLst/>
                <a:latin typeface="system-ui"/>
              </a:rPr>
              <a:t>30 </a:t>
            </a:r>
            <a:r>
              <a:rPr lang="zh-CN" altLang="en-US" b="0" i="0" u="none" strike="noStrike" dirty="0">
                <a:solidFill>
                  <a:srgbClr val="3F3F3F"/>
                </a:solidFill>
                <a:effectLst/>
                <a:latin typeface="system-ui"/>
              </a:rPr>
              <a:t>名人类评估员。我们从五次实验中随机选取了三次，共计 </a:t>
            </a:r>
            <a:r>
              <a:rPr lang="en-US" altLang="zh-CN" b="0" i="0" u="none" strike="noStrike" dirty="0">
                <a:solidFill>
                  <a:srgbClr val="3F3F3F"/>
                </a:solidFill>
                <a:effectLst/>
                <a:latin typeface="system-ui"/>
              </a:rPr>
              <a:t>30 </a:t>
            </a:r>
            <a:r>
              <a:rPr lang="zh-CN" altLang="en-US" b="0" i="0" u="none" strike="noStrike" dirty="0">
                <a:solidFill>
                  <a:srgbClr val="3F3F3F"/>
                </a:solidFill>
                <a:effectLst/>
                <a:latin typeface="system-ui"/>
              </a:rPr>
              <a:t>个生成式智能体。每位评估员的任务是进行角色扮演：评估员通过阅读智能体的角色描述，观看智能体两天生活的行为重放，然后填写一份调查问卷。该问卷按照模块划分，包含多个问题，要求评估员按照 </a:t>
            </a:r>
            <a:r>
              <a:rPr lang="en-US" altLang="zh-CN" b="0" i="0" u="none" strike="noStrike" dirty="0">
                <a:solidFill>
                  <a:srgbClr val="3F3F3F"/>
                </a:solidFill>
                <a:effectLst/>
                <a:latin typeface="system-ui"/>
              </a:rPr>
              <a:t>7 </a:t>
            </a:r>
            <a:r>
              <a:rPr lang="zh-CN" altLang="en-US" b="0" i="0" u="none" strike="noStrike" dirty="0">
                <a:solidFill>
                  <a:srgbClr val="3F3F3F"/>
                </a:solidFill>
                <a:effectLst/>
                <a:latin typeface="system-ui"/>
              </a:rPr>
              <a:t>级李克特量表</a:t>
            </a:r>
            <a:r>
              <a:rPr lang="zh-CN" altLang="en-US" b="0" i="0" u="none" strike="noStrike" dirty="0">
                <a:solidFill>
                  <a:srgbClr val="888888"/>
                </a:solidFill>
                <a:effectLst/>
                <a:latin typeface="system-ui"/>
              </a:rPr>
              <a:t>（</a:t>
            </a:r>
            <a:r>
              <a:rPr lang="en-US" altLang="zh-CN" b="0" i="0" u="none" strike="noStrike" dirty="0">
                <a:solidFill>
                  <a:srgbClr val="888888"/>
                </a:solidFill>
                <a:effectLst/>
                <a:latin typeface="system-ui"/>
              </a:rPr>
              <a:t>7-point Likert scale</a:t>
            </a:r>
            <a:r>
              <a:rPr lang="zh-CN" altLang="en-US" b="0" i="0" u="none" strike="noStrike" dirty="0">
                <a:solidFill>
                  <a:srgbClr val="888888"/>
                </a:solidFill>
                <a:effectLst/>
                <a:latin typeface="system-ui"/>
              </a:rPr>
              <a:t>）</a:t>
            </a:r>
            <a:r>
              <a:rPr lang="zh-CN" altLang="en-US" b="0" i="0" u="none" strike="noStrike" dirty="0">
                <a:solidFill>
                  <a:srgbClr val="3F3F3F"/>
                </a:solidFill>
                <a:effectLst/>
                <a:latin typeface="system-ui"/>
              </a:rPr>
              <a:t>针对该智能体的 </a:t>
            </a:r>
            <a:r>
              <a:rPr lang="en-US" altLang="zh-CN" b="0" i="0" u="none" strike="noStrike" dirty="0">
                <a:solidFill>
                  <a:srgbClr val="3F3F3F"/>
                </a:solidFill>
                <a:effectLst/>
                <a:latin typeface="system-ui"/>
              </a:rPr>
              <a:t>LLM </a:t>
            </a:r>
            <a:r>
              <a:rPr lang="zh-CN" altLang="en-US" b="0" i="0" u="none" strike="noStrike" dirty="0">
                <a:solidFill>
                  <a:srgbClr val="3F3F3F"/>
                </a:solidFill>
                <a:effectLst/>
                <a:latin typeface="system-ui"/>
              </a:rPr>
              <a:t>输出进行满意度评分。下图展示了评估结果，结果表明评估员对智能体的行为表现持满意态度，证实了我们架构的有效性。</a:t>
            </a:r>
            <a:endParaRPr lang="zh-CN" altLang="en-US" dirty="0"/>
          </a:p>
        </p:txBody>
      </p:sp>
    </p:spTree>
    <p:extLst>
      <p:ext uri="{BB962C8B-B14F-4D97-AF65-F5344CB8AC3E}">
        <p14:creationId xmlns:p14="http://schemas.microsoft.com/office/powerpoint/2010/main" val="3202491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screen"/>
          <a:stretch>
            <a:fillRect/>
          </a:stretch>
        </p:blipFill>
        <p:spPr>
          <a:xfrm>
            <a:off x="0" y="5060"/>
            <a:ext cx="12192000" cy="6847879"/>
          </a:xfrm>
          <a:prstGeom prst="rect">
            <a:avLst/>
          </a:prstGeom>
        </p:spPr>
      </p:pic>
      <p:sp>
        <p:nvSpPr>
          <p:cNvPr id="4" name="文本框 3"/>
          <p:cNvSpPr txBox="1"/>
          <p:nvPr/>
        </p:nvSpPr>
        <p:spPr>
          <a:xfrm>
            <a:off x="757879" y="2645457"/>
            <a:ext cx="10676238" cy="1488869"/>
          </a:xfrm>
          <a:prstGeom prst="rect">
            <a:avLst/>
          </a:prstGeom>
          <a:noFill/>
        </p:spPr>
        <p:txBody>
          <a:bodyPr wrap="square" rtlCol="0">
            <a:spAutoFit/>
          </a:bodyPr>
          <a:lstStyle/>
          <a:p>
            <a:pPr algn="ctr">
              <a:lnSpc>
                <a:spcPct val="150000"/>
              </a:lnSpc>
            </a:pPr>
            <a:r>
              <a:rPr kumimoji="1" lang="zh-CN" altLang="en-US" sz="6600" b="1" dirty="0">
                <a:solidFill>
                  <a:schemeClr val="bg1"/>
                </a:solidFill>
                <a:latin typeface="FZZhengHeiS-DB-GB" panose="02000000000000000000" pitchFamily="2" charset="-122"/>
                <a:ea typeface="FZZhengHeiS-DB-GB" panose="02000000000000000000" pitchFamily="2" charset="-122"/>
              </a:rPr>
              <a:t>谢  谢</a:t>
            </a:r>
          </a:p>
        </p:txBody>
      </p:sp>
      <p:sp>
        <p:nvSpPr>
          <p:cNvPr id="5" name="矩形 4"/>
          <p:cNvSpPr/>
          <p:nvPr/>
        </p:nvSpPr>
        <p:spPr>
          <a:xfrm>
            <a:off x="4162166" y="689022"/>
            <a:ext cx="3861979" cy="1012810"/>
          </a:xfrm>
          <a:prstGeom prst="rect">
            <a:avLst/>
          </a:prstGeom>
          <a:blipFill>
            <a:blip r:embed="rId3" cstate="screen"/>
            <a:stretch>
              <a:fillRect/>
            </a:stretch>
          </a:blip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1. INTRODUCTION</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6" name="Picture 2">
            <a:extLst>
              <a:ext uri="{FF2B5EF4-FFF2-40B4-BE49-F238E27FC236}">
                <a16:creationId xmlns:a16="http://schemas.microsoft.com/office/drawing/2014/main" id="{B0681CD4-17DF-3144-BB41-EBB3029FF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1705043"/>
            <a:ext cx="8128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3F22E230-A20F-F74E-AB1B-D107D7B394EA}"/>
              </a:ext>
            </a:extLst>
          </p:cNvPr>
          <p:cNvSpPr txBox="1"/>
          <p:nvPr/>
        </p:nvSpPr>
        <p:spPr>
          <a:xfrm>
            <a:off x="175505" y="781713"/>
            <a:ext cx="11767966" cy="923330"/>
          </a:xfrm>
          <a:prstGeom prst="rect">
            <a:avLst/>
          </a:prstGeom>
          <a:noFill/>
        </p:spPr>
        <p:txBody>
          <a:bodyPr wrap="square">
            <a:spAutoFit/>
          </a:bodyPr>
          <a:lstStyle/>
          <a:p>
            <a:r>
              <a:rPr lang="en-US" altLang="zh-CN" b="0" i="0" u="none" strike="noStrike" dirty="0">
                <a:solidFill>
                  <a:srgbClr val="222222"/>
                </a:solidFill>
                <a:effectLst/>
                <a:latin typeface="arial" panose="020B0604020202020204" pitchFamily="34" charset="0"/>
              </a:rPr>
              <a:t>2021</a:t>
            </a:r>
            <a:r>
              <a:rPr lang="zh-CN" altLang="en-US" b="0" i="0" u="none" strike="noStrike" dirty="0">
                <a:solidFill>
                  <a:srgbClr val="222222"/>
                </a:solidFill>
                <a:effectLst/>
                <a:latin typeface="arial" panose="020B0604020202020204" pitchFamily="34" charset="0"/>
              </a:rPr>
              <a:t>年的诺贝尔物理学奖奖金为</a:t>
            </a:r>
            <a:r>
              <a:rPr lang="en-US" altLang="zh-CN" b="0" i="0" u="none" strike="noStrike" dirty="0">
                <a:solidFill>
                  <a:srgbClr val="222222"/>
                </a:solidFill>
                <a:effectLst/>
                <a:latin typeface="arial" panose="020B0604020202020204" pitchFamily="34" charset="0"/>
              </a:rPr>
              <a:t>1000</a:t>
            </a:r>
            <a:r>
              <a:rPr lang="zh-CN" altLang="en-US" b="0" i="0" u="none" strike="noStrike" dirty="0">
                <a:solidFill>
                  <a:srgbClr val="222222"/>
                </a:solidFill>
                <a:effectLst/>
                <a:latin typeface="arial" panose="020B0604020202020204" pitchFamily="34" charset="0"/>
              </a:rPr>
              <a:t>万瑞典克朗（约合</a:t>
            </a:r>
            <a:r>
              <a:rPr lang="en-US" altLang="zh-CN" b="0" i="0" u="none" strike="noStrike" dirty="0">
                <a:solidFill>
                  <a:srgbClr val="222222"/>
                </a:solidFill>
                <a:effectLst/>
                <a:latin typeface="arial" panose="020B0604020202020204" pitchFamily="34" charset="0"/>
              </a:rPr>
              <a:t>736</a:t>
            </a:r>
            <a:r>
              <a:rPr lang="zh-CN" altLang="en-US" b="0" i="0" u="none" strike="noStrike" dirty="0">
                <a:solidFill>
                  <a:srgbClr val="222222"/>
                </a:solidFill>
                <a:effectLst/>
                <a:latin typeface="arial" panose="020B0604020202020204" pitchFamily="34" charset="0"/>
              </a:rPr>
              <a:t>万元人民币）。其中，奖项的一半授予真锅淑郎和克劳斯</a:t>
            </a:r>
            <a:r>
              <a:rPr lang="en-US" altLang="zh-CN" b="0" i="0" u="none" strike="noStrike" dirty="0">
                <a:solidFill>
                  <a:srgbClr val="222222"/>
                </a:solidFill>
                <a:effectLst/>
                <a:latin typeface="arial" panose="020B0604020202020204" pitchFamily="34" charset="0"/>
              </a:rPr>
              <a:t>·</a:t>
            </a:r>
            <a:r>
              <a:rPr lang="zh-CN" altLang="en-US" b="0" i="0" u="none" strike="noStrike" dirty="0">
                <a:solidFill>
                  <a:srgbClr val="222222"/>
                </a:solidFill>
                <a:effectLst/>
                <a:latin typeface="arial" panose="020B0604020202020204" pitchFamily="34" charset="0"/>
              </a:rPr>
              <a:t>阿塞尔曼，表彰他们</a:t>
            </a:r>
            <a:r>
              <a:rPr lang="zh-CN" altLang="en-US" b="1" i="0" u="none" strike="noStrike" dirty="0">
                <a:solidFill>
                  <a:srgbClr val="007AAA"/>
                </a:solidFill>
                <a:effectLst/>
                <a:latin typeface="arial" panose="020B0604020202020204" pitchFamily="34" charset="0"/>
              </a:rPr>
              <a:t>“对地球气候的物理建模、量化可变性和可靠地预测全球变暖”</a:t>
            </a:r>
            <a:r>
              <a:rPr lang="zh-CN" altLang="en-US" b="0" i="0" u="none" strike="noStrike" dirty="0">
                <a:solidFill>
                  <a:srgbClr val="222222"/>
                </a:solidFill>
                <a:effectLst/>
                <a:latin typeface="arial" panose="020B0604020202020204" pitchFamily="34" charset="0"/>
              </a:rPr>
              <a:t>的贡献，另一半授予乔治</a:t>
            </a:r>
            <a:r>
              <a:rPr lang="en-US" altLang="zh-CN" b="0" i="0" u="none" strike="noStrike" dirty="0">
                <a:solidFill>
                  <a:srgbClr val="222222"/>
                </a:solidFill>
                <a:effectLst/>
                <a:latin typeface="arial" panose="020B0604020202020204" pitchFamily="34" charset="0"/>
              </a:rPr>
              <a:t>·</a:t>
            </a:r>
            <a:r>
              <a:rPr lang="zh-CN" altLang="en-US" b="0" i="0" u="none" strike="noStrike" dirty="0">
                <a:solidFill>
                  <a:srgbClr val="222222"/>
                </a:solidFill>
                <a:effectLst/>
                <a:latin typeface="arial" panose="020B0604020202020204" pitchFamily="34" charset="0"/>
              </a:rPr>
              <a:t>帕里西，表彰他 </a:t>
            </a:r>
            <a:r>
              <a:rPr lang="zh-CN" altLang="en-US" b="1" i="0" u="none" strike="noStrike" dirty="0">
                <a:solidFill>
                  <a:srgbClr val="007AAA"/>
                </a:solidFill>
                <a:effectLst/>
                <a:latin typeface="arial" panose="020B0604020202020204" pitchFamily="34" charset="0"/>
              </a:rPr>
              <a:t>“发现了从原子到行星尺度的物理系统中无序和涨落之间的相互影响”。</a:t>
            </a:r>
            <a:endParaRPr lang="zh-CN" altLang="en-US" dirty="0"/>
          </a:p>
        </p:txBody>
      </p:sp>
    </p:spTree>
    <p:extLst>
      <p:ext uri="{BB962C8B-B14F-4D97-AF65-F5344CB8AC3E}">
        <p14:creationId xmlns:p14="http://schemas.microsoft.com/office/powerpoint/2010/main" val="3790889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2"/>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2" name="矩形 21"/>
          <p:cNvSpPr/>
          <p:nvPr/>
        </p:nvSpPr>
        <p:spPr>
          <a:xfrm>
            <a:off x="3944455" y="2591337"/>
            <a:ext cx="8247545" cy="160275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2"/>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p:cNvSpPr/>
            <p:nvPr/>
          </p:nvSpPr>
          <p:spPr>
            <a:xfrm>
              <a:off x="3145037" y="2941832"/>
              <a:ext cx="535724" cy="923330"/>
            </a:xfrm>
            <a:prstGeom prst="rect">
              <a:avLst/>
            </a:prstGeom>
          </p:spPr>
          <p:txBody>
            <a:bodyPr wrap="none"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5400" dirty="0">
                  <a:solidFill>
                    <a:prstClr val="white"/>
                  </a:solidFill>
                  <a:ea typeface="宋体" panose="02010600030101010101" pitchFamily="2" charset="-122"/>
                </a:rPr>
                <a:t>2</a:t>
              </a:r>
              <a:endParaRPr kumimoji="0" lang="zh-CN" altLang="en-US" sz="5400" b="0" i="0" u="none" strike="noStrike" kern="1200" cap="none" spc="0" normalizeH="0" baseline="0" noProof="0" dirty="0">
                <a:ln>
                  <a:noFill/>
                </a:ln>
                <a:solidFill>
                  <a:prstClr val="white"/>
                </a:solidFill>
                <a:effectLst/>
                <a:uLnTx/>
                <a:uFillTx/>
                <a:ea typeface="宋体" panose="02010600030101010101" pitchFamily="2" charset="-122"/>
              </a:endParaRPr>
            </a:p>
          </p:txBody>
        </p:sp>
      </p:grpSp>
      <p:sp>
        <p:nvSpPr>
          <p:cNvPr id="12" name="矩形 11"/>
          <p:cNvSpPr/>
          <p:nvPr/>
        </p:nvSpPr>
        <p:spPr>
          <a:xfrm>
            <a:off x="5849455" y="2937166"/>
            <a:ext cx="3877856" cy="707886"/>
          </a:xfrm>
          <a:prstGeom prst="rect">
            <a:avLst/>
          </a:prstGeom>
        </p:spPr>
        <p:txBody>
          <a:bodyPr wrap="none">
            <a:spAutoFit/>
          </a:bodyPr>
          <a:lstStyle/>
          <a:p>
            <a:pPr defTabSz="914400">
              <a:defRPr/>
            </a:pPr>
            <a:r>
              <a:rPr lang="en-US" altLang="zh-CN" sz="4000" b="1" dirty="0">
                <a:solidFill>
                  <a:prstClr val="white"/>
                </a:solidFill>
                <a:ea typeface="宋体" panose="02010600030101010101" pitchFamily="2" charset="-122"/>
              </a:rPr>
              <a:t>Complex Systems</a:t>
            </a:r>
            <a:endParaRPr kumimoji="0" lang="zh-CN" altLang="en-US" sz="4000" b="1" i="0" u="none" strike="noStrike" kern="1200" cap="none" spc="0" normalizeH="0" baseline="0" noProof="0" dirty="0">
              <a:ln>
                <a:noFill/>
              </a:ln>
              <a:solidFill>
                <a:prstClr val="white"/>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933467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2. </a:t>
            </a:r>
            <a:r>
              <a:rPr lang="en-US" altLang="zh-CN" sz="2800" b="1" i="0" u="none" strike="noStrike" dirty="0">
                <a:solidFill>
                  <a:srgbClr val="202122"/>
                </a:solidFill>
                <a:effectLst/>
                <a:latin typeface="Arial" panose="020B0604020202020204" pitchFamily="34" charset="0"/>
              </a:rPr>
              <a:t>Complex Systems</a:t>
            </a:r>
            <a:endParaRPr lang="en-US" altLang="zh-CN" sz="2800" b="1" dirty="0">
              <a:solidFill>
                <a:schemeClr val="tx1"/>
              </a:solidFill>
              <a:ea typeface="宋体" panose="02010600030101010101" pitchFamily="2" charset="-122"/>
            </a:endParaRPr>
          </a:p>
        </p:txBody>
      </p:sp>
      <p:sp>
        <p:nvSpPr>
          <p:cNvPr id="201" name="文本框 200"/>
          <p:cNvSpPr txBox="1"/>
          <p:nvPr/>
        </p:nvSpPr>
        <p:spPr bwMode="auto">
          <a:xfrm flipH="1">
            <a:off x="222303" y="863168"/>
            <a:ext cx="3843259" cy="400110"/>
          </a:xfrm>
          <a:prstGeom prst="rect">
            <a:avLst/>
          </a:prstGeom>
          <a:noFill/>
        </p:spPr>
        <p:txBody>
          <a:bodyPr wrap="square">
            <a:spAutoFit/>
          </a:bodyPr>
          <a:lstStyle/>
          <a:p>
            <a:pPr>
              <a:defRPr/>
            </a:pPr>
            <a:r>
              <a:rPr lang="zh-CN" altLang="en-US" sz="2000" b="1" dirty="0">
                <a:latin typeface="时尚中黑简体" panose="01010104010101010101" pitchFamily="2" charset="-122"/>
                <a:ea typeface="时尚中黑简体" panose="01010104010101010101" pitchFamily="2" charset="-122"/>
              </a:rPr>
              <a:t>什么是复杂系统？</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文本框 11">
            <a:extLst>
              <a:ext uri="{FF2B5EF4-FFF2-40B4-BE49-F238E27FC236}">
                <a16:creationId xmlns:a16="http://schemas.microsoft.com/office/drawing/2014/main" id="{4EEF4919-7F6C-DD4A-8B54-F24B17039369}"/>
              </a:ext>
            </a:extLst>
          </p:cNvPr>
          <p:cNvSpPr txBox="1"/>
          <p:nvPr/>
        </p:nvSpPr>
        <p:spPr>
          <a:xfrm>
            <a:off x="719797" y="2157530"/>
            <a:ext cx="7242517" cy="2542940"/>
          </a:xfrm>
          <a:prstGeom prst="rect">
            <a:avLst/>
          </a:prstGeom>
          <a:noFill/>
        </p:spPr>
        <p:txBody>
          <a:bodyPr wrap="square">
            <a:spAutoFit/>
          </a:bodyPr>
          <a:lstStyle/>
          <a:p>
            <a:pPr>
              <a:lnSpc>
                <a:spcPct val="150000"/>
              </a:lnSpc>
            </a:pPr>
            <a:r>
              <a:rPr lang="zh-CN" altLang="en-US" b="1" i="0" u="none" strike="noStrike" dirty="0">
                <a:solidFill>
                  <a:srgbClr val="202122"/>
                </a:solidFill>
                <a:effectLst/>
                <a:latin typeface="Arial" panose="020B0604020202020204" pitchFamily="34" charset="0"/>
              </a:rPr>
              <a:t>复杂系统（</a:t>
            </a:r>
            <a:r>
              <a:rPr lang="en-US" altLang="zh-CN" b="1" i="0" u="none" strike="noStrike" dirty="0">
                <a:solidFill>
                  <a:srgbClr val="202122"/>
                </a:solidFill>
                <a:effectLst/>
                <a:latin typeface="Arial" panose="020B0604020202020204" pitchFamily="34" charset="0"/>
              </a:rPr>
              <a:t>Complex Systems</a:t>
            </a:r>
            <a:r>
              <a:rPr lang="zh-CN" altLang="en-US" b="1" i="0" u="none" strike="noStrike" dirty="0">
                <a:solidFill>
                  <a:srgbClr val="202122"/>
                </a:solidFill>
                <a:effectLst/>
                <a:latin typeface="Arial" panose="020B0604020202020204" pitchFamily="34" charset="0"/>
              </a:rPr>
              <a:t>）</a:t>
            </a:r>
            <a:endParaRPr lang="en-US" altLang="zh-CN" b="1" i="0" u="none" strike="noStrike" dirty="0">
              <a:solidFill>
                <a:srgbClr val="202122"/>
              </a:solidFill>
              <a:effectLst/>
              <a:latin typeface="Arial" panose="020B0604020202020204" pitchFamily="34" charset="0"/>
            </a:endParaRPr>
          </a:p>
          <a:p>
            <a:pPr>
              <a:lnSpc>
                <a:spcPct val="150000"/>
              </a:lnSpc>
            </a:pPr>
            <a:r>
              <a:rPr lang="zh-CN" altLang="en-US" b="0" i="0" u="none" strike="noStrike" dirty="0">
                <a:solidFill>
                  <a:srgbClr val="202122"/>
                </a:solidFill>
                <a:effectLst/>
                <a:latin typeface="Arial" panose="020B0604020202020204" pitchFamily="34" charset="0"/>
              </a:rPr>
              <a:t>这一术语，通常是指对复杂系统的研究，表示一种新的科学研究方法。主要研究：系统元素之间的关系如何产生集体行为，系统和环境之间如何进行相互作用，将集体、系统层面的行为作为研究的基本对象</a:t>
            </a:r>
            <a:r>
              <a:rPr lang="en-US" altLang="zh-CN" b="0" i="0" u="none" strike="noStrike" baseline="30000" dirty="0">
                <a:solidFill>
                  <a:srgbClr val="0B0080"/>
                </a:solidFill>
                <a:effectLst/>
                <a:latin typeface="Arial" panose="020B0604020202020204" pitchFamily="34" charset="0"/>
                <a:hlinkClick r:id="rId3"/>
              </a:rPr>
              <a:t>[1]</a:t>
            </a:r>
            <a:r>
              <a:rPr lang="zh-CN" altLang="en-US" b="0" i="0" u="none" strike="noStrike" dirty="0">
                <a:solidFill>
                  <a:srgbClr val="202122"/>
                </a:solidFill>
                <a:effectLst/>
                <a:latin typeface="Arial" panose="020B0604020202020204" pitchFamily="34" charset="0"/>
              </a:rPr>
              <a:t>。因此，复杂系统可以看作是</a:t>
            </a:r>
            <a:r>
              <a:rPr lang="zh-CN" altLang="en-US" b="1" i="0" u="none" strike="noStrike" dirty="0">
                <a:solidFill>
                  <a:srgbClr val="202122"/>
                </a:solidFill>
                <a:effectLst/>
                <a:latin typeface="Arial" panose="020B0604020202020204" pitchFamily="34" charset="0"/>
              </a:rPr>
              <a:t>还原论 </a:t>
            </a:r>
            <a:r>
              <a:rPr lang="en-US" altLang="zh-CN" b="1" i="0" u="none" strike="noStrike" dirty="0">
                <a:solidFill>
                  <a:srgbClr val="202122"/>
                </a:solidFill>
                <a:effectLst/>
                <a:latin typeface="Arial" panose="020B0604020202020204" pitchFamily="34" charset="0"/>
              </a:rPr>
              <a:t>reductionism</a:t>
            </a:r>
            <a:r>
              <a:rPr lang="zh-CN" altLang="en-US" b="0" i="0" u="none" strike="noStrike" dirty="0">
                <a:solidFill>
                  <a:srgbClr val="202122"/>
                </a:solidFill>
                <a:effectLst/>
                <a:latin typeface="Arial" panose="020B0604020202020204" pitchFamily="34" charset="0"/>
              </a:rPr>
              <a:t>的替代范式，主要解释系统的组成部分和相互关系。</a:t>
            </a:r>
            <a:endParaRPr lang="zh-CN" altLang="en-US" dirty="0"/>
          </a:p>
        </p:txBody>
      </p:sp>
      <p:pic>
        <p:nvPicPr>
          <p:cNvPr id="3074" name="Picture 2">
            <a:extLst>
              <a:ext uri="{FF2B5EF4-FFF2-40B4-BE49-F238E27FC236}">
                <a16:creationId xmlns:a16="http://schemas.microsoft.com/office/drawing/2014/main" id="{1859EC2F-4127-204E-AECC-979862506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172" y="231140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2. </a:t>
            </a:r>
            <a:r>
              <a:rPr lang="en-US" altLang="zh-CN" sz="2800" b="1" i="0" u="none" strike="noStrike" dirty="0">
                <a:solidFill>
                  <a:srgbClr val="202122"/>
                </a:solidFill>
                <a:effectLst/>
                <a:latin typeface="Arial" panose="020B0604020202020204" pitchFamily="34" charset="0"/>
              </a:rPr>
              <a:t>Complex Systems</a:t>
            </a:r>
            <a:endParaRPr lang="en-US" altLang="zh-CN" sz="2800" b="1" dirty="0">
              <a:solidFill>
                <a:schemeClr val="tx1"/>
              </a:solidFill>
              <a:ea typeface="宋体" panose="02010600030101010101" pitchFamily="2" charset="-122"/>
            </a:endParaRPr>
          </a:p>
        </p:txBody>
      </p:sp>
      <p:sp>
        <p:nvSpPr>
          <p:cNvPr id="201" name="文本框 200"/>
          <p:cNvSpPr txBox="1"/>
          <p:nvPr/>
        </p:nvSpPr>
        <p:spPr bwMode="auto">
          <a:xfrm flipH="1">
            <a:off x="222302" y="863168"/>
            <a:ext cx="7627469" cy="400110"/>
          </a:xfrm>
          <a:prstGeom prst="rect">
            <a:avLst/>
          </a:prstGeom>
          <a:noFill/>
        </p:spPr>
        <p:txBody>
          <a:bodyPr wrap="square">
            <a:spAutoFit/>
          </a:bodyPr>
          <a:lstStyle/>
          <a:p>
            <a:pPr>
              <a:defRPr/>
            </a:pPr>
            <a:r>
              <a:rPr lang="zh-CN" altLang="en-US" sz="2000" b="1" dirty="0">
                <a:latin typeface="时尚中黑简体" panose="01010104010101010101" pitchFamily="2" charset="-122"/>
                <a:ea typeface="时尚中黑简体" panose="01010104010101010101" pitchFamily="2" charset="-122"/>
              </a:rPr>
              <a:t>复杂系统与数学、物理、生物、计算机等学科之间有何关系？</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文本框 11">
            <a:extLst>
              <a:ext uri="{FF2B5EF4-FFF2-40B4-BE49-F238E27FC236}">
                <a16:creationId xmlns:a16="http://schemas.microsoft.com/office/drawing/2014/main" id="{4EEF4919-7F6C-DD4A-8B54-F24B17039369}"/>
              </a:ext>
            </a:extLst>
          </p:cNvPr>
          <p:cNvSpPr txBox="1"/>
          <p:nvPr/>
        </p:nvSpPr>
        <p:spPr>
          <a:xfrm>
            <a:off x="719797" y="2157530"/>
            <a:ext cx="7242517" cy="3373937"/>
          </a:xfrm>
          <a:prstGeom prst="rect">
            <a:avLst/>
          </a:prstGeom>
          <a:noFill/>
        </p:spPr>
        <p:txBody>
          <a:bodyPr wrap="square">
            <a:spAutoFit/>
          </a:bodyPr>
          <a:lstStyle/>
          <a:p>
            <a:pPr>
              <a:lnSpc>
                <a:spcPct val="150000"/>
              </a:lnSpc>
            </a:pPr>
            <a:r>
              <a:rPr lang="zh-CN" altLang="en-US" b="1" i="0" u="none" strike="noStrike" dirty="0">
                <a:solidFill>
                  <a:srgbClr val="202122"/>
                </a:solidFill>
                <a:effectLst/>
                <a:latin typeface="Arial" panose="020B0604020202020204" pitchFamily="34" charset="0"/>
              </a:rPr>
              <a:t>复杂系统（</a:t>
            </a:r>
            <a:r>
              <a:rPr lang="en-US" altLang="zh-CN" b="1" i="0" u="none" strike="noStrike" dirty="0">
                <a:solidFill>
                  <a:srgbClr val="202122"/>
                </a:solidFill>
                <a:effectLst/>
                <a:latin typeface="Arial" panose="020B0604020202020204" pitchFamily="34" charset="0"/>
              </a:rPr>
              <a:t>Complex Systems</a:t>
            </a:r>
            <a:r>
              <a:rPr lang="zh-CN" altLang="en-US" b="1" i="0" u="none" strike="noStrike" dirty="0">
                <a:solidFill>
                  <a:srgbClr val="202122"/>
                </a:solidFill>
                <a:effectLst/>
                <a:latin typeface="Arial" panose="020B0604020202020204" pitchFamily="34" charset="0"/>
              </a:rPr>
              <a:t>）</a:t>
            </a:r>
            <a:endParaRPr lang="en-US" altLang="zh-CN" b="1" i="0" u="none" strike="noStrike" dirty="0">
              <a:solidFill>
                <a:srgbClr val="202122"/>
              </a:solidFill>
              <a:effectLst/>
              <a:latin typeface="Arial" panose="020B0604020202020204" pitchFamily="34" charset="0"/>
            </a:endParaRPr>
          </a:p>
          <a:p>
            <a:pPr>
              <a:lnSpc>
                <a:spcPct val="150000"/>
              </a:lnSpc>
            </a:pPr>
            <a:r>
              <a:rPr lang="zh-CN" altLang="en-US" b="0" i="0" u="none" strike="noStrike" dirty="0">
                <a:solidFill>
                  <a:srgbClr val="202122"/>
                </a:solidFill>
                <a:effectLst/>
                <a:latin typeface="Arial" panose="020B0604020202020204" pitchFamily="34" charset="0"/>
              </a:rPr>
              <a:t>作为一个跨学科的研究领域，复杂系统吸收了许多其他领域的研究理论，如借鉴物理学对</a:t>
            </a:r>
            <a:r>
              <a:rPr lang="zh-CN" altLang="en-US" b="1" i="0" u="none" strike="noStrike" dirty="0">
                <a:solidFill>
                  <a:srgbClr val="202122"/>
                </a:solidFill>
                <a:effectLst/>
                <a:latin typeface="Arial" panose="020B0604020202020204" pitchFamily="34" charset="0"/>
              </a:rPr>
              <a:t>自组织 </a:t>
            </a:r>
            <a:r>
              <a:rPr lang="en-US" altLang="zh-CN" b="1" i="0" u="none" strike="noStrike" dirty="0">
                <a:solidFill>
                  <a:srgbClr val="202122"/>
                </a:solidFill>
                <a:effectLst/>
                <a:latin typeface="Arial" panose="020B0604020202020204" pitchFamily="34" charset="0"/>
              </a:rPr>
              <a:t>self-organization</a:t>
            </a:r>
            <a:r>
              <a:rPr lang="zh-CN" altLang="en-US" b="0" i="0" u="none" strike="noStrike" dirty="0">
                <a:solidFill>
                  <a:srgbClr val="202122"/>
                </a:solidFill>
                <a:effectLst/>
                <a:latin typeface="Arial" panose="020B0604020202020204" pitchFamily="34" charset="0"/>
              </a:rPr>
              <a:t>的研究，社会科学对</a:t>
            </a:r>
            <a:r>
              <a:rPr lang="zh-CN" altLang="en-US" b="1" i="0" u="none" strike="noStrike" dirty="0">
                <a:solidFill>
                  <a:srgbClr val="202122"/>
                </a:solidFill>
                <a:effectLst/>
                <a:latin typeface="Arial" panose="020B0604020202020204" pitchFamily="34" charset="0"/>
              </a:rPr>
              <a:t>自发秩序 </a:t>
            </a:r>
            <a:r>
              <a:rPr lang="en-US" altLang="zh-CN" b="1" i="0" u="none" strike="noStrike" dirty="0">
                <a:solidFill>
                  <a:srgbClr val="202122"/>
                </a:solidFill>
                <a:effectLst/>
                <a:latin typeface="Arial" panose="020B0604020202020204" pitchFamily="34" charset="0"/>
              </a:rPr>
              <a:t>spontaneous order</a:t>
            </a:r>
            <a:r>
              <a:rPr lang="zh-CN" altLang="en-US" b="0" i="0" u="none" strike="noStrike" dirty="0">
                <a:solidFill>
                  <a:srgbClr val="202122"/>
                </a:solidFill>
                <a:effectLst/>
                <a:latin typeface="Arial" panose="020B0604020202020204" pitchFamily="34" charset="0"/>
              </a:rPr>
              <a:t>的研究，数学对</a:t>
            </a:r>
            <a:r>
              <a:rPr lang="zh-CN" altLang="en-US" b="0" i="0" u="none" strike="noStrike" dirty="0">
                <a:solidFill>
                  <a:srgbClr val="A55858"/>
                </a:solidFill>
                <a:effectLst/>
                <a:latin typeface="Arial" panose="020B0604020202020204" pitchFamily="34" charset="0"/>
                <a:hlinkClick r:id="rId3" tooltip="混沌 chaos（页面不存在）"/>
              </a:rPr>
              <a:t>混沌 </a:t>
            </a:r>
            <a:r>
              <a:rPr lang="en-US" altLang="zh-CN" b="0" i="0" u="none" strike="noStrike" dirty="0">
                <a:solidFill>
                  <a:srgbClr val="A55858"/>
                </a:solidFill>
                <a:effectLst/>
                <a:latin typeface="Arial" panose="020B0604020202020204" pitchFamily="34" charset="0"/>
                <a:hlinkClick r:id="rId3" tooltip="混沌 chaos（页面不存在）"/>
              </a:rPr>
              <a:t>chaos</a:t>
            </a:r>
            <a:r>
              <a:rPr lang="zh-CN" altLang="en-US" b="0" i="0" u="none" strike="noStrike" dirty="0">
                <a:solidFill>
                  <a:srgbClr val="202122"/>
                </a:solidFill>
                <a:effectLst/>
                <a:latin typeface="Arial" panose="020B0604020202020204" pitchFamily="34" charset="0"/>
              </a:rPr>
              <a:t>的研究，生物学对</a:t>
            </a:r>
            <a:r>
              <a:rPr lang="zh-CN" altLang="en-US" b="1" i="0" u="none" strike="noStrike" dirty="0">
                <a:solidFill>
                  <a:srgbClr val="202122"/>
                </a:solidFill>
                <a:effectLst/>
                <a:latin typeface="Arial" panose="020B0604020202020204" pitchFamily="34" charset="0"/>
              </a:rPr>
              <a:t>适应性 </a:t>
            </a:r>
            <a:r>
              <a:rPr lang="en-US" altLang="zh-CN" b="1" i="0" u="none" strike="noStrike" dirty="0">
                <a:solidFill>
                  <a:srgbClr val="202122"/>
                </a:solidFill>
                <a:effectLst/>
                <a:latin typeface="Arial" panose="020B0604020202020204" pitchFamily="34" charset="0"/>
              </a:rPr>
              <a:t>adaptation</a:t>
            </a:r>
            <a:r>
              <a:rPr lang="zh-CN" altLang="en-US" b="0" i="0" u="none" strike="noStrike" dirty="0">
                <a:solidFill>
                  <a:srgbClr val="202122"/>
                </a:solidFill>
                <a:effectLst/>
                <a:latin typeface="Arial" panose="020B0604020202020204" pitchFamily="34" charset="0"/>
              </a:rPr>
              <a:t>的研究。因此“复杂系统”是一个宽泛的术语，涵盖了不同领域的研究方法，包括统计物理学、信息论、非线性动力学、人类学、计算机科学、气象学、社会学、经济学、心理学和生物学等。</a:t>
            </a:r>
            <a:endParaRPr lang="zh-CN" altLang="en-US" dirty="0"/>
          </a:p>
        </p:txBody>
      </p:sp>
      <p:pic>
        <p:nvPicPr>
          <p:cNvPr id="3074" name="Picture 2">
            <a:extLst>
              <a:ext uri="{FF2B5EF4-FFF2-40B4-BE49-F238E27FC236}">
                <a16:creationId xmlns:a16="http://schemas.microsoft.com/office/drawing/2014/main" id="{1859EC2F-4127-204E-AECC-979862506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172" y="231140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18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接连接符 10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CxnSpPr/>
          <p:nvPr/>
        </p:nvCxnSpPr>
        <p:spPr>
          <a:xfrm flipH="1">
            <a:off x="222304" y="646725"/>
            <a:ext cx="11855396" cy="23437"/>
          </a:xfrm>
          <a:prstGeom prst="line">
            <a:avLst/>
          </a:prstGeom>
          <a:ln w="3175">
            <a:solidFill>
              <a:srgbClr val="1F497D"/>
            </a:solidFill>
            <a:headEnd type="diamond"/>
          </a:ln>
        </p:spPr>
        <p:style>
          <a:lnRef idx="1">
            <a:schemeClr val="accent1"/>
          </a:lnRef>
          <a:fillRef idx="0">
            <a:schemeClr val="accent1"/>
          </a:fillRef>
          <a:effectRef idx="0">
            <a:schemeClr val="accent1"/>
          </a:effectRef>
          <a:fontRef idx="minor">
            <a:schemeClr val="tx1"/>
          </a:fontRef>
        </p:style>
      </p:cxnSp>
      <p:sp>
        <p:nvSpPr>
          <p:cNvPr id="111" name="副标题 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txBox="1">
            <a:spLocks/>
          </p:cNvSpPr>
          <p:nvPr/>
        </p:nvSpPr>
        <p:spPr>
          <a:xfrm>
            <a:off x="3049696" y="144787"/>
            <a:ext cx="5607935" cy="4260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800" b="1" dirty="0">
                <a:solidFill>
                  <a:schemeClr val="tx1"/>
                </a:solidFill>
                <a:ea typeface="宋体" panose="02010600030101010101" pitchFamily="2" charset="-122"/>
              </a:rPr>
              <a:t>2. </a:t>
            </a:r>
            <a:r>
              <a:rPr lang="en-US" altLang="zh-CN" sz="2800" b="1" i="0" u="none" strike="noStrike" dirty="0">
                <a:solidFill>
                  <a:srgbClr val="202122"/>
                </a:solidFill>
                <a:effectLst/>
                <a:latin typeface="Arial" panose="020B0604020202020204" pitchFamily="34" charset="0"/>
              </a:rPr>
              <a:t>Complex Systems</a:t>
            </a:r>
            <a:endParaRPr lang="en-US" altLang="zh-CN" sz="2800" b="1" dirty="0">
              <a:solidFill>
                <a:schemeClr val="tx1"/>
              </a:solidFill>
              <a:ea typeface="宋体" panose="02010600030101010101" pitchFamily="2" charset="-122"/>
            </a:endParaRPr>
          </a:p>
        </p:txBody>
      </p:sp>
      <p:sp>
        <p:nvSpPr>
          <p:cNvPr id="201" name="文本框 200"/>
          <p:cNvSpPr txBox="1"/>
          <p:nvPr/>
        </p:nvSpPr>
        <p:spPr bwMode="auto">
          <a:xfrm flipH="1">
            <a:off x="222302" y="863168"/>
            <a:ext cx="7627469" cy="400110"/>
          </a:xfrm>
          <a:prstGeom prst="rect">
            <a:avLst/>
          </a:prstGeom>
          <a:noFill/>
        </p:spPr>
        <p:txBody>
          <a:bodyPr wrap="square">
            <a:spAutoFit/>
          </a:bodyPr>
          <a:lstStyle/>
          <a:p>
            <a:pPr>
              <a:defRPr/>
            </a:pPr>
            <a:r>
              <a:rPr lang="zh-CN" altLang="en-US" sz="2000" b="1" dirty="0">
                <a:latin typeface="时尚中黑简体" panose="01010104010101010101" pitchFamily="2" charset="-122"/>
                <a:ea typeface="时尚中黑简体" panose="01010104010101010101" pitchFamily="2" charset="-122"/>
              </a:rPr>
              <a:t>什么是复杂系统中的混沌与涌现现象？</a:t>
            </a:r>
          </a:p>
        </p:txBody>
      </p:sp>
      <p:sp>
        <p:nvSpPr>
          <p:cNvPr id="3" name="AutoShape 2">
            <a:extLst>
              <a:ext uri="{FF2B5EF4-FFF2-40B4-BE49-F238E27FC236}">
                <a16:creationId xmlns:a16="http://schemas.microsoft.com/office/drawing/2014/main" id="{B2294E81-2772-3843-B9C0-BF03FF9F09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文本框 11">
            <a:extLst>
              <a:ext uri="{FF2B5EF4-FFF2-40B4-BE49-F238E27FC236}">
                <a16:creationId xmlns:a16="http://schemas.microsoft.com/office/drawing/2014/main" id="{4EEF4919-7F6C-DD4A-8B54-F24B17039369}"/>
              </a:ext>
            </a:extLst>
          </p:cNvPr>
          <p:cNvSpPr txBox="1"/>
          <p:nvPr/>
        </p:nvSpPr>
        <p:spPr>
          <a:xfrm>
            <a:off x="719797" y="2157530"/>
            <a:ext cx="7242517" cy="3373937"/>
          </a:xfrm>
          <a:prstGeom prst="rect">
            <a:avLst/>
          </a:prstGeom>
          <a:noFill/>
        </p:spPr>
        <p:txBody>
          <a:bodyPr wrap="square">
            <a:spAutoFit/>
          </a:bodyPr>
          <a:lstStyle/>
          <a:p>
            <a:pPr>
              <a:lnSpc>
                <a:spcPct val="150000"/>
              </a:lnSpc>
            </a:pPr>
            <a:r>
              <a:rPr lang="zh-CN" altLang="en-US" b="1" i="0" u="none" strike="noStrike" dirty="0">
                <a:solidFill>
                  <a:srgbClr val="202122"/>
                </a:solidFill>
                <a:effectLst/>
                <a:latin typeface="Arial" panose="020B0604020202020204" pitchFamily="34" charset="0"/>
              </a:rPr>
              <a:t>混沌（</a:t>
            </a:r>
            <a:r>
              <a:rPr lang="en-US" altLang="zh-CN" b="1" i="0" u="none" strike="noStrike" dirty="0">
                <a:solidFill>
                  <a:srgbClr val="202122"/>
                </a:solidFill>
                <a:effectLst/>
                <a:latin typeface="Arial" panose="020B0604020202020204" pitchFamily="34" charset="0"/>
              </a:rPr>
              <a:t>Chaos</a:t>
            </a:r>
            <a:r>
              <a:rPr lang="zh-CN" altLang="en-US" b="1" i="0" u="none" strike="noStrike" dirty="0">
                <a:solidFill>
                  <a:srgbClr val="202122"/>
                </a:solidFill>
                <a:effectLst/>
                <a:latin typeface="Arial" panose="020B0604020202020204" pitchFamily="34" charset="0"/>
              </a:rPr>
              <a:t>）</a:t>
            </a:r>
            <a:endParaRPr lang="en-US" altLang="zh-CN" b="1" i="0" u="none" strike="noStrike" dirty="0">
              <a:solidFill>
                <a:srgbClr val="202122"/>
              </a:solidFill>
              <a:effectLst/>
              <a:latin typeface="Arial" panose="020B0604020202020204" pitchFamily="34" charset="0"/>
            </a:endParaRPr>
          </a:p>
          <a:p>
            <a:pPr>
              <a:lnSpc>
                <a:spcPct val="150000"/>
              </a:lnSpc>
            </a:pPr>
            <a:r>
              <a:rPr lang="zh-CN" altLang="en-US" b="0" i="0" u="none" strike="noStrike" dirty="0">
                <a:solidFill>
                  <a:srgbClr val="202122"/>
                </a:solidFill>
                <a:effectLst/>
                <a:latin typeface="Arial" panose="020B0604020202020204" pitchFamily="34" charset="0"/>
              </a:rPr>
              <a:t>复杂系统中一个有意思的研究就是</a:t>
            </a:r>
            <a:r>
              <a:rPr lang="zh-CN" altLang="en-US" b="1" i="0" u="none" strike="noStrike" dirty="0">
                <a:solidFill>
                  <a:srgbClr val="202122"/>
                </a:solidFill>
                <a:effectLst/>
                <a:latin typeface="Arial" panose="020B0604020202020204" pitchFamily="34" charset="0"/>
              </a:rPr>
              <a:t>非线性动力系统</a:t>
            </a:r>
            <a:r>
              <a:rPr lang="zh-CN" altLang="en-US" b="0" i="0" u="none" strike="noStrike" dirty="0">
                <a:solidFill>
                  <a:srgbClr val="202122"/>
                </a:solidFill>
                <a:effectLst/>
                <a:latin typeface="Arial" panose="020B0604020202020204" pitchFamily="34" charset="0"/>
              </a:rPr>
              <a:t>，它是由一个或多个非线性项组成的微分方程组。一些非线性动力系统，如</a:t>
            </a:r>
            <a:r>
              <a:rPr lang="zh-CN" altLang="en-US" b="0" i="0" u="none" strike="noStrike" dirty="0">
                <a:solidFill>
                  <a:srgbClr val="0B0080"/>
                </a:solidFill>
                <a:effectLst/>
                <a:latin typeface="Arial" panose="020B0604020202020204" pitchFamily="34" charset="0"/>
                <a:hlinkClick r:id="rId3" tooltip="洛伦兹系统"/>
              </a:rPr>
              <a:t>洛伦兹系统</a:t>
            </a:r>
            <a:r>
              <a:rPr lang="zh-CN" altLang="en-US" b="0" i="0" u="none" strike="noStrike" dirty="0">
                <a:solidFill>
                  <a:srgbClr val="202122"/>
                </a:solidFill>
                <a:effectLst/>
                <a:latin typeface="Arial" panose="020B0604020202020204" pitchFamily="34" charset="0"/>
              </a:rPr>
              <a:t>，可以产生一种称为</a:t>
            </a:r>
            <a:r>
              <a:rPr lang="zh-CN" altLang="en-US" b="1" i="0" u="none" strike="noStrike" dirty="0">
                <a:solidFill>
                  <a:srgbClr val="202122"/>
                </a:solidFill>
                <a:effectLst/>
                <a:latin typeface="Arial" panose="020B0604020202020204" pitchFamily="34" charset="0"/>
              </a:rPr>
              <a:t>混沌</a:t>
            </a:r>
            <a:r>
              <a:rPr lang="zh-CN" altLang="en-US" b="0" i="0" u="none" strike="noStrike" dirty="0">
                <a:solidFill>
                  <a:srgbClr val="202122"/>
                </a:solidFill>
                <a:effectLst/>
                <a:latin typeface="Arial" panose="020B0604020202020204" pitchFamily="34" charset="0"/>
              </a:rPr>
              <a:t>的数学现象。</a:t>
            </a:r>
            <a:endParaRPr lang="en-US" altLang="zh-CN" b="0" i="0" u="none" strike="noStrike" dirty="0">
              <a:solidFill>
                <a:srgbClr val="202122"/>
              </a:solidFill>
              <a:effectLst/>
              <a:latin typeface="Arial" panose="020B0604020202020204" pitchFamily="34" charset="0"/>
            </a:endParaRPr>
          </a:p>
          <a:p>
            <a:pPr>
              <a:lnSpc>
                <a:spcPct val="150000"/>
              </a:lnSpc>
            </a:pPr>
            <a:r>
              <a:rPr lang="zh-CN" altLang="en-US" b="1" i="0" u="none" strike="noStrike" dirty="0">
                <a:solidFill>
                  <a:srgbClr val="202122"/>
                </a:solidFill>
                <a:effectLst/>
                <a:latin typeface="Arial" panose="020B0604020202020204" pitchFamily="34" charset="0"/>
              </a:rPr>
              <a:t>混沌</a:t>
            </a:r>
            <a:r>
              <a:rPr lang="zh-CN" altLang="en-US" b="0" i="0" u="none" strike="noStrike" dirty="0">
                <a:solidFill>
                  <a:srgbClr val="202122"/>
                </a:solidFill>
                <a:effectLst/>
                <a:latin typeface="Arial" panose="020B0604020202020204" pitchFamily="34" charset="0"/>
              </a:rPr>
              <a:t>，通常是指是指对初始条件的敏感依赖，如“蝴蝶效应” 。在这样一个系统中，小的初始改变状态可能会导致截然不同的结果。因此，混沌行为的数值模拟非常困难，因为在计算的中间阶段，很小的扰动误差会导致模型产生极为不准确的结果。</a:t>
            </a:r>
            <a:endParaRPr lang="zh-CN" altLang="en-US" dirty="0"/>
          </a:p>
        </p:txBody>
      </p:sp>
      <p:pic>
        <p:nvPicPr>
          <p:cNvPr id="3074" name="Picture 2">
            <a:extLst>
              <a:ext uri="{FF2B5EF4-FFF2-40B4-BE49-F238E27FC236}">
                <a16:creationId xmlns:a16="http://schemas.microsoft.com/office/drawing/2014/main" id="{1859EC2F-4127-204E-AECC-979862506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172" y="2311400"/>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D063EA77-AA25-2C4F-B9BD-BD0407BEDEA3}"/>
              </a:ext>
            </a:extLst>
          </p:cNvPr>
          <p:cNvSpPr txBox="1"/>
          <p:nvPr/>
        </p:nvSpPr>
        <p:spPr>
          <a:xfrm>
            <a:off x="8657631" y="5067814"/>
            <a:ext cx="3078480" cy="463653"/>
          </a:xfrm>
          <a:prstGeom prst="rect">
            <a:avLst/>
          </a:prstGeom>
          <a:noFill/>
        </p:spPr>
        <p:txBody>
          <a:bodyPr wrap="square">
            <a:spAutoFit/>
          </a:bodyPr>
          <a:lstStyle/>
          <a:p>
            <a:pPr algn="ctr">
              <a:lnSpc>
                <a:spcPct val="150000"/>
              </a:lnSpc>
            </a:pPr>
            <a:r>
              <a:rPr lang="zh-CN" altLang="en-US" b="1" i="0" u="none" strike="noStrike" dirty="0">
                <a:solidFill>
                  <a:srgbClr val="191B1F"/>
                </a:solidFill>
                <a:effectLst/>
                <a:latin typeface="-apple-system"/>
              </a:rPr>
              <a:t>洛伦兹方程模拟大气对流</a:t>
            </a:r>
            <a:endParaRPr lang="en-US" altLang="zh-CN" b="1" i="0" u="none" strike="noStrike"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80612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4">
      <a:dk1>
        <a:sysClr val="windowText" lastClr="000000"/>
      </a:dk1>
      <a:lt1>
        <a:sysClr val="window" lastClr="FFFFFF"/>
      </a:lt1>
      <a:dk2>
        <a:srgbClr val="373545"/>
      </a:dk2>
      <a:lt2>
        <a:srgbClr val="000000"/>
      </a:lt2>
      <a:accent1>
        <a:srgbClr val="2683C6"/>
      </a:accent1>
      <a:accent2>
        <a:srgbClr val="2683C6"/>
      </a:accent2>
      <a:accent3>
        <a:srgbClr val="2683C6"/>
      </a:accent3>
      <a:accent4>
        <a:srgbClr val="2683C6"/>
      </a:accent4>
      <a:accent5>
        <a:srgbClr val="2683C6"/>
      </a:accent5>
      <a:accent6>
        <a:srgbClr val="2683C6"/>
      </a:accent6>
      <a:hlink>
        <a:srgbClr val="2683C6"/>
      </a:hlink>
      <a:folHlink>
        <a:srgbClr val="2683C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3141</TotalTime>
  <Words>3064</Words>
  <Application>Microsoft Macintosh PowerPoint</Application>
  <PresentationFormat>宽屏</PresentationFormat>
  <Paragraphs>231</Paragraphs>
  <Slides>47</Slides>
  <Notes>45</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47</vt:i4>
      </vt:variant>
    </vt:vector>
  </HeadingPairs>
  <TitlesOfParts>
    <vt:vector size="62" baseType="lpstr">
      <vt:lpstr>-apple-system</vt:lpstr>
      <vt:lpstr>-apple-system-font</vt:lpstr>
      <vt:lpstr>等线</vt:lpstr>
      <vt:lpstr>时尚中黑简体</vt:lpstr>
      <vt:lpstr>Adobe 宋体 Std L</vt:lpstr>
      <vt:lpstr>FZZhengHeiS-DB-GB</vt:lpstr>
      <vt:lpstr>system-ui</vt:lpstr>
      <vt:lpstr>Arial</vt:lpstr>
      <vt:lpstr>Arial</vt:lpstr>
      <vt:lpstr>Calibri</vt:lpstr>
      <vt:lpstr>Calibri Light</vt:lpstr>
      <vt:lpstr>Elephant</vt:lpstr>
      <vt:lpstr>Helvetica</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隋明哲</dc:creator>
  <cp:lastModifiedBy>Y Z</cp:lastModifiedBy>
  <cp:revision>509</cp:revision>
  <dcterms:created xsi:type="dcterms:W3CDTF">2020-09-14T02:46:00Z</dcterms:created>
  <dcterms:modified xsi:type="dcterms:W3CDTF">2024-07-05T01:46:03Z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8F21DC9478214171A533643FB4AC483D</vt:lpwstr>
  </property>
  <property fmtid="{D5CDD505-2E9C-101B-9397-08002B2CF9AE}" pid="3" name="KSOProductBuildVer">
    <vt:lpwstr>2052-10.8.2.6666</vt:lpwstr>
  </property>
</Properties>
</file>